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</p:sldMasterIdLst>
  <p:notesMasterIdLst>
    <p:notesMasterId r:id="rId83"/>
  </p:notesMasterIdLst>
  <p:sldIdLst>
    <p:sldId id="302" r:id="rId3"/>
    <p:sldId id="271" r:id="rId4"/>
    <p:sldId id="291" r:id="rId5"/>
    <p:sldId id="261" r:id="rId6"/>
    <p:sldId id="262" r:id="rId7"/>
    <p:sldId id="263" r:id="rId8"/>
    <p:sldId id="265" r:id="rId9"/>
    <p:sldId id="266" r:id="rId10"/>
    <p:sldId id="268" r:id="rId11"/>
    <p:sldId id="269" r:id="rId12"/>
    <p:sldId id="272" r:id="rId13"/>
    <p:sldId id="292" r:id="rId14"/>
    <p:sldId id="273" r:id="rId15"/>
    <p:sldId id="274" r:id="rId16"/>
    <p:sldId id="275" r:id="rId17"/>
    <p:sldId id="276" r:id="rId18"/>
    <p:sldId id="293" r:id="rId19"/>
    <p:sldId id="277" r:id="rId20"/>
    <p:sldId id="278" r:id="rId21"/>
    <p:sldId id="367" r:id="rId22"/>
    <p:sldId id="279" r:id="rId23"/>
    <p:sldId id="327" r:id="rId24"/>
    <p:sldId id="297" r:id="rId25"/>
    <p:sldId id="328" r:id="rId26"/>
    <p:sldId id="334" r:id="rId27"/>
    <p:sldId id="333" r:id="rId28"/>
    <p:sldId id="296" r:id="rId29"/>
    <p:sldId id="280" r:id="rId30"/>
    <p:sldId id="281" r:id="rId31"/>
    <p:sldId id="337" r:id="rId32"/>
    <p:sldId id="321" r:id="rId33"/>
    <p:sldId id="282" r:id="rId34"/>
    <p:sldId id="338" r:id="rId35"/>
    <p:sldId id="283" r:id="rId36"/>
    <p:sldId id="340" r:id="rId37"/>
    <p:sldId id="347" r:id="rId38"/>
    <p:sldId id="345" r:id="rId39"/>
    <p:sldId id="329" r:id="rId40"/>
    <p:sldId id="346" r:id="rId41"/>
    <p:sldId id="304" r:id="rId42"/>
    <p:sldId id="303" r:id="rId43"/>
    <p:sldId id="348" r:id="rId44"/>
    <p:sldId id="285" r:id="rId45"/>
    <p:sldId id="354" r:id="rId46"/>
    <p:sldId id="322" r:id="rId47"/>
    <p:sldId id="298" r:id="rId48"/>
    <p:sldId id="370" r:id="rId49"/>
    <p:sldId id="286" r:id="rId50"/>
    <p:sldId id="299" r:id="rId51"/>
    <p:sldId id="287" r:id="rId52"/>
    <p:sldId id="300" r:id="rId53"/>
    <p:sldId id="288" r:id="rId54"/>
    <p:sldId id="324" r:id="rId55"/>
    <p:sldId id="289" r:id="rId56"/>
    <p:sldId id="301" r:id="rId57"/>
    <p:sldId id="290" r:id="rId58"/>
    <p:sldId id="323" r:id="rId59"/>
    <p:sldId id="305" r:id="rId60"/>
    <p:sldId id="306" r:id="rId61"/>
    <p:sldId id="307" r:id="rId62"/>
    <p:sldId id="308" r:id="rId63"/>
    <p:sldId id="368" r:id="rId64"/>
    <p:sldId id="312" r:id="rId65"/>
    <p:sldId id="356" r:id="rId66"/>
    <p:sldId id="369" r:id="rId67"/>
    <p:sldId id="311" r:id="rId68"/>
    <p:sldId id="309" r:id="rId69"/>
    <p:sldId id="359" r:id="rId70"/>
    <p:sldId id="361" r:id="rId71"/>
    <p:sldId id="362" r:id="rId72"/>
    <p:sldId id="363" r:id="rId73"/>
    <p:sldId id="318" r:id="rId74"/>
    <p:sldId id="365" r:id="rId75"/>
    <p:sldId id="317" r:id="rId76"/>
    <p:sldId id="325" r:id="rId77"/>
    <p:sldId id="316" r:id="rId78"/>
    <p:sldId id="315" r:id="rId79"/>
    <p:sldId id="314" r:id="rId80"/>
    <p:sldId id="313" r:id="rId81"/>
    <p:sldId id="310" r:id="rId82"/>
  </p:sldIdLst>
  <p:sldSz cx="9144000" cy="6858000" type="screen4x3"/>
  <p:notesSz cx="6858000" cy="9144000"/>
  <p:defaultTextStyle>
    <a:defPPr>
      <a:defRPr lang="zh-TW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pitchFamily="18" charset="-120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pitchFamily="18" charset="-120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pitchFamily="18" charset="-120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charset="0"/>
        <a:ea typeface="新細明體" pitchFamily="18" charset="-12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C4CDA18C-28A2-4834-A868-C46FCA88AC35}">
          <p14:sldIdLst>
            <p14:sldId id="302"/>
            <p14:sldId id="271"/>
            <p14:sldId id="291"/>
            <p14:sldId id="261"/>
            <p14:sldId id="262"/>
            <p14:sldId id="263"/>
            <p14:sldId id="265"/>
            <p14:sldId id="266"/>
            <p14:sldId id="268"/>
            <p14:sldId id="269"/>
            <p14:sldId id="272"/>
            <p14:sldId id="292"/>
            <p14:sldId id="273"/>
            <p14:sldId id="274"/>
            <p14:sldId id="275"/>
            <p14:sldId id="276"/>
            <p14:sldId id="293"/>
            <p14:sldId id="277"/>
            <p14:sldId id="278"/>
            <p14:sldId id="367"/>
            <p14:sldId id="279"/>
            <p14:sldId id="327"/>
            <p14:sldId id="297"/>
            <p14:sldId id="328"/>
            <p14:sldId id="334"/>
            <p14:sldId id="333"/>
            <p14:sldId id="296"/>
            <p14:sldId id="280"/>
            <p14:sldId id="281"/>
            <p14:sldId id="337"/>
            <p14:sldId id="321"/>
            <p14:sldId id="282"/>
            <p14:sldId id="338"/>
            <p14:sldId id="283"/>
            <p14:sldId id="340"/>
            <p14:sldId id="347"/>
            <p14:sldId id="345"/>
            <p14:sldId id="329"/>
            <p14:sldId id="346"/>
            <p14:sldId id="304"/>
            <p14:sldId id="303"/>
            <p14:sldId id="348"/>
            <p14:sldId id="285"/>
            <p14:sldId id="354"/>
            <p14:sldId id="322"/>
            <p14:sldId id="298"/>
            <p14:sldId id="370"/>
            <p14:sldId id="286"/>
            <p14:sldId id="299"/>
            <p14:sldId id="287"/>
            <p14:sldId id="300"/>
            <p14:sldId id="288"/>
            <p14:sldId id="324"/>
            <p14:sldId id="289"/>
            <p14:sldId id="301"/>
            <p14:sldId id="290"/>
            <p14:sldId id="323"/>
            <p14:sldId id="305"/>
            <p14:sldId id="306"/>
            <p14:sldId id="307"/>
            <p14:sldId id="308"/>
            <p14:sldId id="368"/>
            <p14:sldId id="312"/>
            <p14:sldId id="356"/>
            <p14:sldId id="369"/>
            <p14:sldId id="311"/>
          </p14:sldIdLst>
        </p14:section>
        <p14:section name="未命名的章節" id="{542AEC15-D1C1-4ED3-AF2F-D2D5189D4EC7}">
          <p14:sldIdLst>
            <p14:sldId id="309"/>
            <p14:sldId id="359"/>
            <p14:sldId id="361"/>
            <p14:sldId id="362"/>
            <p14:sldId id="363"/>
            <p14:sldId id="318"/>
            <p14:sldId id="365"/>
            <p14:sldId id="317"/>
            <p14:sldId id="325"/>
            <p14:sldId id="316"/>
            <p14:sldId id="315"/>
            <p14:sldId id="314"/>
            <p14:sldId id="313"/>
            <p14:sldId id="31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6600"/>
    <a:srgbClr val="FFFFCC"/>
    <a:srgbClr val="CCFFCC"/>
    <a:srgbClr val="99FFCC"/>
    <a:srgbClr val="CCFFFF"/>
    <a:srgbClr val="3333CC"/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45" autoAdjust="0"/>
    <p:restoredTop sz="96201" autoAdjust="0"/>
  </p:normalViewPr>
  <p:slideViewPr>
    <p:cSldViewPr>
      <p:cViewPr>
        <p:scale>
          <a:sx n="110" d="100"/>
          <a:sy n="110" d="100"/>
        </p:scale>
        <p:origin x="1848" y="1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2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84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A02498-D102-6144-8171-D39C8E09BE28}" type="doc">
      <dgm:prSet loTypeId="urn:microsoft.com/office/officeart/2005/8/layout/hList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6F4F970-5B84-A147-A64E-64DBCFDD1241}">
      <dgm:prSet phldrT="[Text]"/>
      <dgm:spPr/>
      <dgm:t>
        <a:bodyPr/>
        <a:lstStyle/>
        <a:p>
          <a:r>
            <a:rPr lang="en-US" dirty="0" err="1">
              <a:latin typeface="KaiTi" panose="02010609060101010101" pitchFamily="49" charset="-122"/>
              <a:ea typeface="KaiTi" panose="02010609060101010101" pitchFamily="49" charset="-122"/>
            </a:rPr>
            <a:t>福德</a:t>
          </a:r>
          <a:endParaRPr lang="en-US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549FAF53-7925-5C46-806C-DDA9D9D1CF1B}" type="parTrans" cxnId="{8C345FC5-64F9-DE47-A0C3-F401F9B7B0EE}">
      <dgm:prSet/>
      <dgm:spPr/>
      <dgm:t>
        <a:bodyPr/>
        <a:lstStyle/>
        <a:p>
          <a:endParaRPr lang="en-US"/>
        </a:p>
      </dgm:t>
    </dgm:pt>
    <dgm:pt modelId="{57095267-4829-2046-8B3D-EF8BE99E39E0}" type="sibTrans" cxnId="{8C345FC5-64F9-DE47-A0C3-F401F9B7B0EE}">
      <dgm:prSet/>
      <dgm:spPr/>
      <dgm:t>
        <a:bodyPr/>
        <a:lstStyle/>
        <a:p>
          <a:endParaRPr lang="en-US"/>
        </a:p>
      </dgm:t>
    </dgm:pt>
    <dgm:pt modelId="{F87CACC9-C9AE-574E-85A0-8BA937DE3892}">
      <dgm:prSet phldrT="[Text]"/>
      <dgm:spPr/>
      <dgm:t>
        <a:bodyPr/>
        <a:lstStyle/>
        <a:p>
          <a:r>
            <a:rPr lang="en-US" dirty="0" err="1">
              <a:latin typeface="KaiTi" panose="02010609060101010101" pitchFamily="49" charset="-122"/>
              <a:ea typeface="KaiTi" panose="02010609060101010101" pitchFamily="49" charset="-122"/>
            </a:rPr>
            <a:t>透過</a:t>
          </a:r>
          <a:r>
            <a:rPr lang="zh-TW" altLang="en-US" dirty="0">
              <a:latin typeface="KaiTi" panose="02010609060101010101" pitchFamily="49" charset="-122"/>
              <a:ea typeface="KaiTi" panose="02010609060101010101" pitchFamily="49" charset="-122"/>
            </a:rPr>
            <a:t> 佈施 忍辱 持戒 精進 所產生的果</a:t>
          </a:r>
          <a:endParaRPr lang="en-US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917638A0-18AD-904D-AB98-F2BEA5560339}" type="parTrans" cxnId="{55F62E9C-9BF1-2947-8B62-5243DCDD4C2B}">
      <dgm:prSet/>
      <dgm:spPr/>
      <dgm:t>
        <a:bodyPr/>
        <a:lstStyle/>
        <a:p>
          <a:endParaRPr lang="en-US"/>
        </a:p>
      </dgm:t>
    </dgm:pt>
    <dgm:pt modelId="{9E79BACD-3061-244D-AF63-09C07B9B9CC7}" type="sibTrans" cxnId="{55F62E9C-9BF1-2947-8B62-5243DCDD4C2B}">
      <dgm:prSet/>
      <dgm:spPr/>
      <dgm:t>
        <a:bodyPr/>
        <a:lstStyle/>
        <a:p>
          <a:endParaRPr lang="en-US"/>
        </a:p>
      </dgm:t>
    </dgm:pt>
    <dgm:pt modelId="{FAEADCEB-AF09-3C46-8AE2-AB443E0CCB82}">
      <dgm:prSet phldrT="[Text]"/>
      <dgm:spPr/>
      <dgm:t>
        <a:bodyPr/>
        <a:lstStyle/>
        <a:p>
          <a:r>
            <a:rPr lang="en-US" dirty="0" err="1">
              <a:latin typeface="KaiTi" panose="02010609060101010101" pitchFamily="49" charset="-122"/>
              <a:ea typeface="KaiTi" panose="02010609060101010101" pitchFamily="49" charset="-122"/>
            </a:rPr>
            <a:t>功德</a:t>
          </a:r>
          <a:endParaRPr lang="en-US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05C9B69C-23CC-7749-9D6A-849F866D282C}" type="parTrans" cxnId="{BB7844B0-429C-7C43-A825-739393EC3F2A}">
      <dgm:prSet/>
      <dgm:spPr/>
      <dgm:t>
        <a:bodyPr/>
        <a:lstStyle/>
        <a:p>
          <a:endParaRPr lang="en-US"/>
        </a:p>
      </dgm:t>
    </dgm:pt>
    <dgm:pt modelId="{1C2257F0-B525-9047-A60B-782B932692CD}" type="sibTrans" cxnId="{BB7844B0-429C-7C43-A825-739393EC3F2A}">
      <dgm:prSet/>
      <dgm:spPr/>
      <dgm:t>
        <a:bodyPr/>
        <a:lstStyle/>
        <a:p>
          <a:endParaRPr lang="en-US"/>
        </a:p>
      </dgm:t>
    </dgm:pt>
    <dgm:pt modelId="{778C308B-21D6-924C-990D-634A6543A3E1}">
      <dgm:prSet phldrT="[Text]"/>
      <dgm:spPr/>
      <dgm:t>
        <a:bodyPr/>
        <a:lstStyle/>
        <a:p>
          <a:r>
            <a:rPr lang="en-US" dirty="0" err="1">
              <a:latin typeface="KaiTi" panose="02010609060101010101" pitchFamily="49" charset="-122"/>
              <a:ea typeface="KaiTi" panose="02010609060101010101" pitchFamily="49" charset="-122"/>
            </a:rPr>
            <a:t>透過</a:t>
          </a:r>
          <a:r>
            <a:rPr lang="zh-TW" altLang="en-US" dirty="0">
              <a:latin typeface="KaiTi" panose="02010609060101010101" pitchFamily="49" charset="-122"/>
              <a:ea typeface="KaiTi" panose="02010609060101010101" pitchFamily="49" charset="-122"/>
            </a:rPr>
            <a:t> 對般若經典信心清淨， 受持讀誦而證得</a:t>
          </a:r>
          <a:endParaRPr lang="en-US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7FC0C89A-8D25-0D4A-9C1A-7834A1B23063}" type="parTrans" cxnId="{01D61608-B882-604A-8AA7-FA9E22EF9395}">
      <dgm:prSet/>
      <dgm:spPr/>
      <dgm:t>
        <a:bodyPr/>
        <a:lstStyle/>
        <a:p>
          <a:endParaRPr lang="en-US"/>
        </a:p>
      </dgm:t>
    </dgm:pt>
    <dgm:pt modelId="{4F17F247-9DB0-8643-BD98-74E1DE79ADB1}" type="sibTrans" cxnId="{01D61608-B882-604A-8AA7-FA9E22EF9395}">
      <dgm:prSet/>
      <dgm:spPr/>
      <dgm:t>
        <a:bodyPr/>
        <a:lstStyle/>
        <a:p>
          <a:endParaRPr lang="en-US"/>
        </a:p>
      </dgm:t>
    </dgm:pt>
    <dgm:pt modelId="{331FA506-F454-2D4A-8413-8D6EAEFE2D4B}">
      <dgm:prSet phldrT="[Text]"/>
      <dgm:spPr/>
      <dgm:t>
        <a:bodyPr/>
        <a:lstStyle/>
        <a:p>
          <a:r>
            <a:rPr lang="en-US" dirty="0" err="1">
              <a:latin typeface="KaiTi" panose="02010609060101010101" pitchFamily="49" charset="-122"/>
              <a:ea typeface="KaiTi" panose="02010609060101010101" pitchFamily="49" charset="-122"/>
            </a:rPr>
            <a:t>外修事功</a:t>
          </a:r>
          <a:r>
            <a:rPr lang="zh-TW" altLang="en-US" dirty="0">
              <a:latin typeface="KaiTi" panose="02010609060101010101" pitchFamily="49" charset="-122"/>
              <a:ea typeface="KaiTi" panose="02010609060101010101" pitchFamily="49" charset="-122"/>
            </a:rPr>
            <a:t> </a:t>
          </a:r>
          <a:r>
            <a:rPr lang="en-US" altLang="zh-TW" dirty="0">
              <a:latin typeface="KaiTi" panose="02010609060101010101" pitchFamily="49" charset="-122"/>
              <a:ea typeface="KaiTi" panose="02010609060101010101" pitchFamily="49" charset="-122"/>
            </a:rPr>
            <a:t>–</a:t>
          </a:r>
          <a:r>
            <a:rPr lang="zh-TW" altLang="en-US" dirty="0">
              <a:latin typeface="KaiTi" panose="02010609060101010101" pitchFamily="49" charset="-122"/>
              <a:ea typeface="KaiTi" panose="02010609060101010101" pitchFamily="49" charset="-122"/>
            </a:rPr>
            <a:t> 有漏智</a:t>
          </a:r>
          <a:endParaRPr lang="en-US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2D36287F-8039-8F4A-AEC4-542A2FCE77E7}" type="parTrans" cxnId="{7211C442-446B-C441-9B7C-D0D118704700}">
      <dgm:prSet/>
      <dgm:spPr/>
      <dgm:t>
        <a:bodyPr/>
        <a:lstStyle/>
        <a:p>
          <a:endParaRPr lang="en-US"/>
        </a:p>
      </dgm:t>
    </dgm:pt>
    <dgm:pt modelId="{FEDAB526-A20E-4245-8A98-59A7CB1429BF}" type="sibTrans" cxnId="{7211C442-446B-C441-9B7C-D0D118704700}">
      <dgm:prSet/>
      <dgm:spPr/>
      <dgm:t>
        <a:bodyPr/>
        <a:lstStyle/>
        <a:p>
          <a:endParaRPr lang="en-US"/>
        </a:p>
      </dgm:t>
    </dgm:pt>
    <dgm:pt modelId="{EA22AA13-1A70-5543-9CF4-98EBC5E06B1C}">
      <dgm:prSet phldrT="[Text]"/>
      <dgm:spPr/>
      <dgm:t>
        <a:bodyPr/>
        <a:lstStyle/>
        <a:p>
          <a:r>
            <a:rPr lang="en-US" dirty="0" err="1">
              <a:latin typeface="KaiTi" panose="02010609060101010101" pitchFamily="49" charset="-122"/>
              <a:ea typeface="KaiTi" panose="02010609060101010101" pitchFamily="49" charset="-122"/>
            </a:rPr>
            <a:t>內證佛性</a:t>
          </a:r>
          <a:r>
            <a:rPr lang="zh-TW" altLang="en-US" dirty="0">
              <a:latin typeface="KaiTi" panose="02010609060101010101" pitchFamily="49" charset="-122"/>
              <a:ea typeface="KaiTi" panose="02010609060101010101" pitchFamily="49" charset="-122"/>
            </a:rPr>
            <a:t> </a:t>
          </a:r>
          <a:r>
            <a:rPr lang="en-US" altLang="zh-TW" dirty="0">
              <a:latin typeface="KaiTi" panose="02010609060101010101" pitchFamily="49" charset="-122"/>
              <a:ea typeface="KaiTi" panose="02010609060101010101" pitchFamily="49" charset="-122"/>
            </a:rPr>
            <a:t>–</a:t>
          </a:r>
          <a:r>
            <a:rPr lang="zh-TW" altLang="en-US" dirty="0">
              <a:latin typeface="KaiTi" panose="02010609060101010101" pitchFamily="49" charset="-122"/>
              <a:ea typeface="KaiTi" panose="02010609060101010101" pitchFamily="49" charset="-122"/>
            </a:rPr>
            <a:t> 無漏智 </a:t>
          </a:r>
          <a:endParaRPr lang="en-US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FBBF63F7-6C49-3E4C-BD9F-96546D0735A4}" type="parTrans" cxnId="{576D3FFA-7985-8B40-9C37-B4A0CB2CBC85}">
      <dgm:prSet/>
      <dgm:spPr/>
      <dgm:t>
        <a:bodyPr/>
        <a:lstStyle/>
        <a:p>
          <a:endParaRPr lang="en-US"/>
        </a:p>
      </dgm:t>
    </dgm:pt>
    <dgm:pt modelId="{4ACE7D10-CAD5-484C-82E6-D1627C3B6243}" type="sibTrans" cxnId="{576D3FFA-7985-8B40-9C37-B4A0CB2CBC85}">
      <dgm:prSet/>
      <dgm:spPr/>
      <dgm:t>
        <a:bodyPr/>
        <a:lstStyle/>
        <a:p>
          <a:endParaRPr lang="en-US"/>
        </a:p>
      </dgm:t>
    </dgm:pt>
    <dgm:pt modelId="{9DBB094B-170D-304B-9560-AD28C75CE23D}" type="pres">
      <dgm:prSet presAssocID="{F1A02498-D102-6144-8171-D39C8E09BE28}" presName="Name0" presStyleCnt="0">
        <dgm:presLayoutVars>
          <dgm:dir/>
          <dgm:animLvl val="lvl"/>
          <dgm:resizeHandles val="exact"/>
        </dgm:presLayoutVars>
      </dgm:prSet>
      <dgm:spPr/>
    </dgm:pt>
    <dgm:pt modelId="{978354AC-EF8F-854D-B8EB-E044AFFD912E}" type="pres">
      <dgm:prSet presAssocID="{76F4F970-5B84-A147-A64E-64DBCFDD1241}" presName="composite" presStyleCnt="0"/>
      <dgm:spPr/>
    </dgm:pt>
    <dgm:pt modelId="{AD98D2D1-F4DD-6D49-8105-25013737648F}" type="pres">
      <dgm:prSet presAssocID="{76F4F970-5B84-A147-A64E-64DBCFDD1241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6BBD9F35-5861-1343-A1B9-19CA8BC8B8B0}" type="pres">
      <dgm:prSet presAssocID="{76F4F970-5B84-A147-A64E-64DBCFDD1241}" presName="desTx" presStyleLbl="alignAccFollowNode1" presStyleIdx="0" presStyleCnt="2">
        <dgm:presLayoutVars>
          <dgm:bulletEnabled val="1"/>
        </dgm:presLayoutVars>
      </dgm:prSet>
      <dgm:spPr/>
    </dgm:pt>
    <dgm:pt modelId="{4F5C273E-4F7E-6241-9B29-EF1DFA373CE4}" type="pres">
      <dgm:prSet presAssocID="{57095267-4829-2046-8B3D-EF8BE99E39E0}" presName="space" presStyleCnt="0"/>
      <dgm:spPr/>
    </dgm:pt>
    <dgm:pt modelId="{EA5AA6BF-6750-2E4A-9CFA-6F1A1C9BEA10}" type="pres">
      <dgm:prSet presAssocID="{FAEADCEB-AF09-3C46-8AE2-AB443E0CCB82}" presName="composite" presStyleCnt="0"/>
      <dgm:spPr/>
    </dgm:pt>
    <dgm:pt modelId="{A18B5479-BC18-8243-BA02-488A0EA3D17E}" type="pres">
      <dgm:prSet presAssocID="{FAEADCEB-AF09-3C46-8AE2-AB443E0CCB82}" presName="parTx" presStyleLbl="alignNode1" presStyleIdx="1" presStyleCnt="2" custLinFactNeighborX="584" custLinFactNeighborY="3075">
        <dgm:presLayoutVars>
          <dgm:chMax val="0"/>
          <dgm:chPref val="0"/>
          <dgm:bulletEnabled val="1"/>
        </dgm:presLayoutVars>
      </dgm:prSet>
      <dgm:spPr/>
    </dgm:pt>
    <dgm:pt modelId="{38F06F0B-1500-BD45-AB10-BB46847C8292}" type="pres">
      <dgm:prSet presAssocID="{FAEADCEB-AF09-3C46-8AE2-AB443E0CCB82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01D61608-B882-604A-8AA7-FA9E22EF9395}" srcId="{FAEADCEB-AF09-3C46-8AE2-AB443E0CCB82}" destId="{778C308B-21D6-924C-990D-634A6543A3E1}" srcOrd="0" destOrd="0" parTransId="{7FC0C89A-8D25-0D4A-9C1A-7834A1B23063}" sibTransId="{4F17F247-9DB0-8643-BD98-74E1DE79ADB1}"/>
    <dgm:cxn modelId="{0D4D9212-F445-4246-AA08-D2CD619C9E00}" type="presOf" srcId="{331FA506-F454-2D4A-8413-8D6EAEFE2D4B}" destId="{6BBD9F35-5861-1343-A1B9-19CA8BC8B8B0}" srcOrd="0" destOrd="1" presId="urn:microsoft.com/office/officeart/2005/8/layout/hList1"/>
    <dgm:cxn modelId="{BE3CE822-E51F-0145-8748-74814F70A16C}" type="presOf" srcId="{EA22AA13-1A70-5543-9CF4-98EBC5E06B1C}" destId="{38F06F0B-1500-BD45-AB10-BB46847C8292}" srcOrd="0" destOrd="1" presId="urn:microsoft.com/office/officeart/2005/8/layout/hList1"/>
    <dgm:cxn modelId="{467D6A2E-734A-9941-B903-E0D4361A8DB9}" type="presOf" srcId="{778C308B-21D6-924C-990D-634A6543A3E1}" destId="{38F06F0B-1500-BD45-AB10-BB46847C8292}" srcOrd="0" destOrd="0" presId="urn:microsoft.com/office/officeart/2005/8/layout/hList1"/>
    <dgm:cxn modelId="{7211C442-446B-C441-9B7C-D0D118704700}" srcId="{76F4F970-5B84-A147-A64E-64DBCFDD1241}" destId="{331FA506-F454-2D4A-8413-8D6EAEFE2D4B}" srcOrd="1" destOrd="0" parTransId="{2D36287F-8039-8F4A-AEC4-542A2FCE77E7}" sibTransId="{FEDAB526-A20E-4245-8A98-59A7CB1429BF}"/>
    <dgm:cxn modelId="{7FCE9B8C-E39B-F845-8A16-9CDC56EB6E64}" type="presOf" srcId="{F1A02498-D102-6144-8171-D39C8E09BE28}" destId="{9DBB094B-170D-304B-9560-AD28C75CE23D}" srcOrd="0" destOrd="0" presId="urn:microsoft.com/office/officeart/2005/8/layout/hList1"/>
    <dgm:cxn modelId="{DD09BB90-55BB-9840-8870-1CE1FDB9FD6B}" type="presOf" srcId="{76F4F970-5B84-A147-A64E-64DBCFDD1241}" destId="{AD98D2D1-F4DD-6D49-8105-25013737648F}" srcOrd="0" destOrd="0" presId="urn:microsoft.com/office/officeart/2005/8/layout/hList1"/>
    <dgm:cxn modelId="{18443997-1D1F-3140-B46F-A78084F97276}" type="presOf" srcId="{FAEADCEB-AF09-3C46-8AE2-AB443E0CCB82}" destId="{A18B5479-BC18-8243-BA02-488A0EA3D17E}" srcOrd="0" destOrd="0" presId="urn:microsoft.com/office/officeart/2005/8/layout/hList1"/>
    <dgm:cxn modelId="{55F62E9C-9BF1-2947-8B62-5243DCDD4C2B}" srcId="{76F4F970-5B84-A147-A64E-64DBCFDD1241}" destId="{F87CACC9-C9AE-574E-85A0-8BA937DE3892}" srcOrd="0" destOrd="0" parTransId="{917638A0-18AD-904D-AB98-F2BEA5560339}" sibTransId="{9E79BACD-3061-244D-AF63-09C07B9B9CC7}"/>
    <dgm:cxn modelId="{481FFEAB-ABFF-DA48-8B96-119AD50F2B79}" type="presOf" srcId="{F87CACC9-C9AE-574E-85A0-8BA937DE3892}" destId="{6BBD9F35-5861-1343-A1B9-19CA8BC8B8B0}" srcOrd="0" destOrd="0" presId="urn:microsoft.com/office/officeart/2005/8/layout/hList1"/>
    <dgm:cxn modelId="{BB7844B0-429C-7C43-A825-739393EC3F2A}" srcId="{F1A02498-D102-6144-8171-D39C8E09BE28}" destId="{FAEADCEB-AF09-3C46-8AE2-AB443E0CCB82}" srcOrd="1" destOrd="0" parTransId="{05C9B69C-23CC-7749-9D6A-849F866D282C}" sibTransId="{1C2257F0-B525-9047-A60B-782B932692CD}"/>
    <dgm:cxn modelId="{8C345FC5-64F9-DE47-A0C3-F401F9B7B0EE}" srcId="{F1A02498-D102-6144-8171-D39C8E09BE28}" destId="{76F4F970-5B84-A147-A64E-64DBCFDD1241}" srcOrd="0" destOrd="0" parTransId="{549FAF53-7925-5C46-806C-DDA9D9D1CF1B}" sibTransId="{57095267-4829-2046-8B3D-EF8BE99E39E0}"/>
    <dgm:cxn modelId="{576D3FFA-7985-8B40-9C37-B4A0CB2CBC85}" srcId="{FAEADCEB-AF09-3C46-8AE2-AB443E0CCB82}" destId="{EA22AA13-1A70-5543-9CF4-98EBC5E06B1C}" srcOrd="1" destOrd="0" parTransId="{FBBF63F7-6C49-3E4C-BD9F-96546D0735A4}" sibTransId="{4ACE7D10-CAD5-484C-82E6-D1627C3B6243}"/>
    <dgm:cxn modelId="{24F5DE13-39EA-9844-942F-DFE97DDB6FD2}" type="presParOf" srcId="{9DBB094B-170D-304B-9560-AD28C75CE23D}" destId="{978354AC-EF8F-854D-B8EB-E044AFFD912E}" srcOrd="0" destOrd="0" presId="urn:microsoft.com/office/officeart/2005/8/layout/hList1"/>
    <dgm:cxn modelId="{78232404-4F74-944D-9615-A5332D0476CA}" type="presParOf" srcId="{978354AC-EF8F-854D-B8EB-E044AFFD912E}" destId="{AD98D2D1-F4DD-6D49-8105-25013737648F}" srcOrd="0" destOrd="0" presId="urn:microsoft.com/office/officeart/2005/8/layout/hList1"/>
    <dgm:cxn modelId="{B5BDF872-ED9F-9549-A8F5-F03287CDEA4E}" type="presParOf" srcId="{978354AC-EF8F-854D-B8EB-E044AFFD912E}" destId="{6BBD9F35-5861-1343-A1B9-19CA8BC8B8B0}" srcOrd="1" destOrd="0" presId="urn:microsoft.com/office/officeart/2005/8/layout/hList1"/>
    <dgm:cxn modelId="{CC2D3B83-0CC6-DE44-8682-3538E7AB5A0F}" type="presParOf" srcId="{9DBB094B-170D-304B-9560-AD28C75CE23D}" destId="{4F5C273E-4F7E-6241-9B29-EF1DFA373CE4}" srcOrd="1" destOrd="0" presId="urn:microsoft.com/office/officeart/2005/8/layout/hList1"/>
    <dgm:cxn modelId="{ADF22D2B-C328-1447-B95F-4ADC047D2A5B}" type="presParOf" srcId="{9DBB094B-170D-304B-9560-AD28C75CE23D}" destId="{EA5AA6BF-6750-2E4A-9CFA-6F1A1C9BEA10}" srcOrd="2" destOrd="0" presId="urn:microsoft.com/office/officeart/2005/8/layout/hList1"/>
    <dgm:cxn modelId="{9A1F7615-9287-A546-9407-997F0E450001}" type="presParOf" srcId="{EA5AA6BF-6750-2E4A-9CFA-6F1A1C9BEA10}" destId="{A18B5479-BC18-8243-BA02-488A0EA3D17E}" srcOrd="0" destOrd="0" presId="urn:microsoft.com/office/officeart/2005/8/layout/hList1"/>
    <dgm:cxn modelId="{11D3EEF8-B926-4443-B348-71BC9DBC1955}" type="presParOf" srcId="{EA5AA6BF-6750-2E4A-9CFA-6F1A1C9BEA10}" destId="{38F06F0B-1500-BD45-AB10-BB46847C829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ACC38F-C7F0-0A42-9955-68340E78A675}" type="doc">
      <dgm:prSet loTypeId="urn:microsoft.com/office/officeart/2005/8/layout/lProcess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66183C0-06A5-F04F-9117-A8CD48A4833B}">
      <dgm:prSet phldrT="[Text]" custT="1"/>
      <dgm:spPr/>
      <dgm:t>
        <a:bodyPr/>
        <a:lstStyle/>
        <a:p>
          <a:r>
            <a:rPr lang="en-US" sz="3200" dirty="0" err="1">
              <a:latin typeface="KaiTi" panose="02010609060101010101" pitchFamily="49" charset="-122"/>
              <a:ea typeface="KaiTi" panose="02010609060101010101" pitchFamily="49" charset="-122"/>
            </a:rPr>
            <a:t>須陀洹</a:t>
          </a:r>
          <a:endParaRPr lang="en-US" sz="32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FA92C78C-1FCC-E643-8036-7FD36925E435}" type="parTrans" cxnId="{8865045D-FB45-2F46-B414-AAFBF095D638}">
      <dgm:prSet/>
      <dgm:spPr/>
      <dgm:t>
        <a:bodyPr/>
        <a:lstStyle/>
        <a:p>
          <a:endParaRPr lang="en-US"/>
        </a:p>
      </dgm:t>
    </dgm:pt>
    <dgm:pt modelId="{1825F088-E0E9-4444-91B4-A393A7BA2D3F}" type="sibTrans" cxnId="{8865045D-FB45-2F46-B414-AAFBF095D638}">
      <dgm:prSet/>
      <dgm:spPr/>
      <dgm:t>
        <a:bodyPr/>
        <a:lstStyle/>
        <a:p>
          <a:endParaRPr lang="en-US"/>
        </a:p>
      </dgm:t>
    </dgm:pt>
    <dgm:pt modelId="{D5C4C2AE-DBF8-D04D-8DBD-E33D62130014}">
      <dgm:prSet phldrT="[Text]" custT="1"/>
      <dgm:spPr/>
      <dgm:t>
        <a:bodyPr/>
        <a:lstStyle/>
        <a:p>
          <a:r>
            <a:rPr lang="en-US" sz="1600" dirty="0" err="1">
              <a:latin typeface="KaiTi" panose="02010609060101010101" pitchFamily="49" charset="-122"/>
              <a:ea typeface="KaiTi" panose="02010609060101010101" pitchFamily="49" charset="-122"/>
            </a:rPr>
            <a:t>入流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C660E5E5-2BC9-7C48-BE79-73FBDF428C84}" type="parTrans" cxnId="{5E702487-6415-E649-9431-F89C10799D0B}">
      <dgm:prSet/>
      <dgm:spPr/>
      <dgm:t>
        <a:bodyPr/>
        <a:lstStyle/>
        <a:p>
          <a:endParaRPr lang="en-US"/>
        </a:p>
      </dgm:t>
    </dgm:pt>
    <dgm:pt modelId="{8137FC6B-D72A-E54A-B757-7F8096D783B1}" type="sibTrans" cxnId="{5E702487-6415-E649-9431-F89C10799D0B}">
      <dgm:prSet/>
      <dgm:spPr/>
      <dgm:t>
        <a:bodyPr/>
        <a:lstStyle/>
        <a:p>
          <a:endParaRPr lang="en-US"/>
        </a:p>
      </dgm:t>
    </dgm:pt>
    <dgm:pt modelId="{EB5558B0-EEB9-9E43-BB2B-66C19AF3F04F}">
      <dgm:prSet phldrT="[Text]" custT="1"/>
      <dgm:spPr/>
      <dgm:t>
        <a:bodyPr/>
        <a:lstStyle/>
        <a:p>
          <a:r>
            <a:rPr lang="en-US" sz="1600" dirty="0" err="1">
              <a:latin typeface="KaiTi" panose="02010609060101010101" pitchFamily="49" charset="-122"/>
              <a:ea typeface="KaiTi" panose="02010609060101010101" pitchFamily="49" charset="-122"/>
            </a:rPr>
            <a:t>初</a:t>
          </a:r>
          <a:r>
            <a:rPr lang="zh-TW" altLang="en-US" sz="1600" dirty="0">
              <a:latin typeface="KaiTi" panose="02010609060101010101" pitchFamily="49" charset="-122"/>
              <a:ea typeface="KaiTi" panose="02010609060101010101" pitchFamily="49" charset="-122"/>
            </a:rPr>
            <a:t>（預）入聖人之流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D5AB9338-2838-FE47-850C-0BD06B2ED27B}" type="parTrans" cxnId="{E9904DD0-E379-9B4D-9E5D-CD1ADE3C7487}">
      <dgm:prSet/>
      <dgm:spPr/>
      <dgm:t>
        <a:bodyPr/>
        <a:lstStyle/>
        <a:p>
          <a:endParaRPr lang="en-US"/>
        </a:p>
      </dgm:t>
    </dgm:pt>
    <dgm:pt modelId="{666F958E-DD1C-0C4E-9F4A-AE196F40640A}" type="sibTrans" cxnId="{E9904DD0-E379-9B4D-9E5D-CD1ADE3C7487}">
      <dgm:prSet/>
      <dgm:spPr/>
      <dgm:t>
        <a:bodyPr/>
        <a:lstStyle/>
        <a:p>
          <a:endParaRPr lang="en-US"/>
        </a:p>
      </dgm:t>
    </dgm:pt>
    <dgm:pt modelId="{AAD1B272-E277-8146-B3C8-32FA0A09875C}">
      <dgm:prSet phldrT="[Text]" custT="1"/>
      <dgm:spPr/>
      <dgm:t>
        <a:bodyPr/>
        <a:lstStyle/>
        <a:p>
          <a:r>
            <a:rPr lang="en-US" sz="3200" dirty="0" err="1">
              <a:latin typeface="KaiTi" panose="02010609060101010101" pitchFamily="49" charset="-122"/>
              <a:ea typeface="KaiTi" panose="02010609060101010101" pitchFamily="49" charset="-122"/>
            </a:rPr>
            <a:t>斯陀含</a:t>
          </a:r>
          <a:endParaRPr lang="en-US" sz="44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06C85BD5-B7CF-2145-9FD1-638337FE003E}" type="parTrans" cxnId="{2ED89743-D2AA-1E4A-B38A-BF144C6A1AB2}">
      <dgm:prSet/>
      <dgm:spPr/>
      <dgm:t>
        <a:bodyPr/>
        <a:lstStyle/>
        <a:p>
          <a:endParaRPr lang="en-US"/>
        </a:p>
      </dgm:t>
    </dgm:pt>
    <dgm:pt modelId="{FFF13C78-796F-264F-B822-EE56ADF0DBB3}" type="sibTrans" cxnId="{2ED89743-D2AA-1E4A-B38A-BF144C6A1AB2}">
      <dgm:prSet/>
      <dgm:spPr/>
      <dgm:t>
        <a:bodyPr/>
        <a:lstStyle/>
        <a:p>
          <a:endParaRPr lang="en-US"/>
        </a:p>
      </dgm:t>
    </dgm:pt>
    <dgm:pt modelId="{95165AC3-12F5-F54C-9BCC-D9D8187419A3}">
      <dgm:prSet phldrT="[Text]" custT="1"/>
      <dgm:spPr/>
      <dgm:t>
        <a:bodyPr/>
        <a:lstStyle/>
        <a:p>
          <a:r>
            <a:rPr lang="zh-TW" altLang="en-US" sz="1600" dirty="0">
              <a:latin typeface="KaiTi" panose="02010609060101010101" pitchFamily="49" charset="-122"/>
              <a:ea typeface="KaiTi" panose="02010609060101010101" pitchFamily="49" charset="-122"/>
            </a:rPr>
            <a:t>一往來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51FC4ED4-CE74-744F-9550-A09F8A79E7E2}" type="parTrans" cxnId="{04DB401A-1D8C-1A42-973F-9B4ABEAAF3EC}">
      <dgm:prSet/>
      <dgm:spPr/>
      <dgm:t>
        <a:bodyPr/>
        <a:lstStyle/>
        <a:p>
          <a:endParaRPr lang="en-US"/>
        </a:p>
      </dgm:t>
    </dgm:pt>
    <dgm:pt modelId="{055AF5CF-7F86-774D-9113-F8F275FF66B6}" type="sibTrans" cxnId="{04DB401A-1D8C-1A42-973F-9B4ABEAAF3EC}">
      <dgm:prSet/>
      <dgm:spPr/>
      <dgm:t>
        <a:bodyPr/>
        <a:lstStyle/>
        <a:p>
          <a:endParaRPr lang="en-US"/>
        </a:p>
      </dgm:t>
    </dgm:pt>
    <dgm:pt modelId="{7E60C452-5315-F147-A9E6-E5E727CDE13F}">
      <dgm:prSet phldrT="[Text]" custT="1"/>
      <dgm:spPr/>
      <dgm:t>
        <a:bodyPr/>
        <a:lstStyle/>
        <a:p>
          <a:r>
            <a:rPr lang="en-US" sz="1200" dirty="0" err="1">
              <a:latin typeface="KaiTi" panose="02010609060101010101" pitchFamily="49" charset="-122"/>
              <a:ea typeface="KaiTi" panose="02010609060101010101" pitchFamily="49" charset="-122"/>
            </a:rPr>
            <a:t>死後前往天上做一世天人</a:t>
          </a:r>
          <a:r>
            <a:rPr lang="zh-TW" altLang="en-US" sz="1200" dirty="0">
              <a:latin typeface="KaiTi" panose="02010609060101010101" pitchFamily="49" charset="-122"/>
              <a:ea typeface="KaiTi" panose="02010609060101010101" pitchFamily="49" charset="-122"/>
            </a:rPr>
            <a:t>，再誕生人間世界一次就不再來欲界受生死</a:t>
          </a:r>
          <a:endParaRPr lang="en-US" sz="12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139E5DE9-A2D2-3141-9ABE-C681BE6D8DE0}" type="parTrans" cxnId="{AA997ED0-6BBA-F942-902B-899C8BA28A1E}">
      <dgm:prSet/>
      <dgm:spPr/>
      <dgm:t>
        <a:bodyPr/>
        <a:lstStyle/>
        <a:p>
          <a:endParaRPr lang="en-US"/>
        </a:p>
      </dgm:t>
    </dgm:pt>
    <dgm:pt modelId="{6B1986F6-45F6-8A4F-8C08-F342A7CFC453}" type="sibTrans" cxnId="{AA997ED0-6BBA-F942-902B-899C8BA28A1E}">
      <dgm:prSet/>
      <dgm:spPr/>
      <dgm:t>
        <a:bodyPr/>
        <a:lstStyle/>
        <a:p>
          <a:endParaRPr lang="en-US"/>
        </a:p>
      </dgm:t>
    </dgm:pt>
    <dgm:pt modelId="{0C3E1956-FB49-3241-B0E7-F5E316F4A91B}">
      <dgm:prSet phldrT="[Text]" custT="1"/>
      <dgm:spPr/>
      <dgm:t>
        <a:bodyPr/>
        <a:lstStyle/>
        <a:p>
          <a:r>
            <a:rPr lang="en-US" sz="3200" dirty="0" err="1">
              <a:latin typeface="KaiTi" panose="02010609060101010101" pitchFamily="49" charset="-122"/>
              <a:ea typeface="KaiTi" panose="02010609060101010101" pitchFamily="49" charset="-122"/>
            </a:rPr>
            <a:t>阿那含</a:t>
          </a:r>
          <a:endParaRPr lang="en-US" sz="44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F4DD7DE6-4C0E-6741-909F-9DE6335F42E0}" type="parTrans" cxnId="{CA3D5EC3-85CB-7C4F-A717-182E07424912}">
      <dgm:prSet/>
      <dgm:spPr/>
      <dgm:t>
        <a:bodyPr/>
        <a:lstStyle/>
        <a:p>
          <a:endParaRPr lang="en-US"/>
        </a:p>
      </dgm:t>
    </dgm:pt>
    <dgm:pt modelId="{5FA3A850-CC12-B04D-A23C-8B08DD4E2120}" type="sibTrans" cxnId="{CA3D5EC3-85CB-7C4F-A717-182E07424912}">
      <dgm:prSet/>
      <dgm:spPr/>
      <dgm:t>
        <a:bodyPr/>
        <a:lstStyle/>
        <a:p>
          <a:endParaRPr lang="en-US"/>
        </a:p>
      </dgm:t>
    </dgm:pt>
    <dgm:pt modelId="{E3E8903E-805D-5A4B-A700-A16B6F172798}">
      <dgm:prSet phldrT="[Text]" custT="1"/>
      <dgm:spPr/>
      <dgm:t>
        <a:bodyPr/>
        <a:lstStyle/>
        <a:p>
          <a:r>
            <a:rPr lang="en-US" sz="1200" dirty="0" err="1">
              <a:latin typeface="KaiTi" panose="02010609060101010101" pitchFamily="49" charset="-122"/>
              <a:ea typeface="KaiTi" panose="02010609060101010101" pitchFamily="49" charset="-122"/>
            </a:rPr>
            <a:t>未來將生在色界或無色界</a:t>
          </a:r>
          <a:r>
            <a:rPr lang="zh-TW" altLang="en-US" sz="1200" dirty="0">
              <a:latin typeface="KaiTi" panose="02010609060101010101" pitchFamily="49" charset="-122"/>
              <a:ea typeface="KaiTi" panose="02010609060101010101" pitchFamily="49" charset="-122"/>
            </a:rPr>
            <a:t>，不再來欲界受生死</a:t>
          </a:r>
          <a:endParaRPr lang="en-US" sz="12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B40A1BC4-A6F7-6E43-B22D-E568D8A0A763}" type="parTrans" cxnId="{317ADFD1-8BBC-C542-86DB-061945E469DF}">
      <dgm:prSet/>
      <dgm:spPr/>
      <dgm:t>
        <a:bodyPr/>
        <a:lstStyle/>
        <a:p>
          <a:endParaRPr lang="en-US"/>
        </a:p>
      </dgm:t>
    </dgm:pt>
    <dgm:pt modelId="{745EF1D3-C300-D641-A843-324910232595}" type="sibTrans" cxnId="{317ADFD1-8BBC-C542-86DB-061945E469DF}">
      <dgm:prSet/>
      <dgm:spPr/>
      <dgm:t>
        <a:bodyPr/>
        <a:lstStyle/>
        <a:p>
          <a:endParaRPr lang="en-US"/>
        </a:p>
      </dgm:t>
    </dgm:pt>
    <dgm:pt modelId="{FD58BDCA-2F42-9144-926A-AE2B7C83BF78}">
      <dgm:prSet phldrT="[Text]" custT="1"/>
      <dgm:spPr/>
      <dgm:t>
        <a:bodyPr/>
        <a:lstStyle/>
        <a:p>
          <a:r>
            <a:rPr lang="en-US" sz="1600" dirty="0" err="1">
              <a:latin typeface="KaiTi" panose="02010609060101010101" pitchFamily="49" charset="-122"/>
              <a:ea typeface="KaiTi" panose="02010609060101010101" pitchFamily="49" charset="-122"/>
            </a:rPr>
            <a:t>不來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DD349C43-A649-7647-98EC-CEF47EA767A9}" type="parTrans" cxnId="{7CAD833B-7530-8E46-84E4-D234165B2F00}">
      <dgm:prSet/>
      <dgm:spPr/>
      <dgm:t>
        <a:bodyPr/>
        <a:lstStyle/>
        <a:p>
          <a:endParaRPr lang="en-US"/>
        </a:p>
      </dgm:t>
    </dgm:pt>
    <dgm:pt modelId="{68F2610C-FECB-FB45-B3CE-60C0695C85EA}" type="sibTrans" cxnId="{7CAD833B-7530-8E46-84E4-D234165B2F00}">
      <dgm:prSet/>
      <dgm:spPr/>
      <dgm:t>
        <a:bodyPr/>
        <a:lstStyle/>
        <a:p>
          <a:endParaRPr lang="en-US"/>
        </a:p>
      </dgm:t>
    </dgm:pt>
    <dgm:pt modelId="{BB5D222C-86E0-1445-AFE4-95CD60FC310C}">
      <dgm:prSet custT="1"/>
      <dgm:spPr/>
      <dgm:t>
        <a:bodyPr/>
        <a:lstStyle/>
        <a:p>
          <a:r>
            <a:rPr lang="en-US" sz="3200" dirty="0" err="1">
              <a:latin typeface="KaiTi" panose="02010609060101010101" pitchFamily="49" charset="-122"/>
              <a:ea typeface="KaiTi" panose="02010609060101010101" pitchFamily="49" charset="-122"/>
            </a:rPr>
            <a:t>阿羅漢</a:t>
          </a:r>
          <a:endParaRPr lang="en-US" sz="44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3AF49C71-9274-6247-A5F6-0878EFBCA907}" type="parTrans" cxnId="{D298F620-D82B-DB46-82D9-0003292F344A}">
      <dgm:prSet/>
      <dgm:spPr/>
      <dgm:t>
        <a:bodyPr/>
        <a:lstStyle/>
        <a:p>
          <a:endParaRPr lang="en-US"/>
        </a:p>
      </dgm:t>
    </dgm:pt>
    <dgm:pt modelId="{360C771D-E8BC-3A4D-84D2-C60C2AD2E41A}" type="sibTrans" cxnId="{D298F620-D82B-DB46-82D9-0003292F344A}">
      <dgm:prSet/>
      <dgm:spPr/>
      <dgm:t>
        <a:bodyPr/>
        <a:lstStyle/>
        <a:p>
          <a:endParaRPr lang="en-US"/>
        </a:p>
      </dgm:t>
    </dgm:pt>
    <dgm:pt modelId="{50F18198-E005-2E41-817C-486E697CFAF1}">
      <dgm:prSet custT="1"/>
      <dgm:spPr/>
      <dgm:t>
        <a:bodyPr/>
        <a:lstStyle/>
        <a:p>
          <a:r>
            <a:rPr lang="en-US" sz="1600" dirty="0" err="1">
              <a:latin typeface="KaiTi" panose="02010609060101010101" pitchFamily="49" charset="-122"/>
              <a:ea typeface="KaiTi" panose="02010609060101010101" pitchFamily="49" charset="-122"/>
            </a:rPr>
            <a:t>已入涅槃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4BC1162A-73BA-9842-A99B-2242A34E7353}" type="parTrans" cxnId="{60467546-90C8-5F43-9ECB-D697D717A39C}">
      <dgm:prSet/>
      <dgm:spPr/>
      <dgm:t>
        <a:bodyPr/>
        <a:lstStyle/>
        <a:p>
          <a:endParaRPr lang="en-US"/>
        </a:p>
      </dgm:t>
    </dgm:pt>
    <dgm:pt modelId="{6E0ED58F-6CB5-D840-9BE2-27970384F191}" type="sibTrans" cxnId="{60467546-90C8-5F43-9ECB-D697D717A39C}">
      <dgm:prSet/>
      <dgm:spPr/>
      <dgm:t>
        <a:bodyPr/>
        <a:lstStyle/>
        <a:p>
          <a:endParaRPr lang="en-US"/>
        </a:p>
      </dgm:t>
    </dgm:pt>
    <dgm:pt modelId="{582E9946-E3EF-7744-9DFA-048B3A3091A4}">
      <dgm:prSet custT="1"/>
      <dgm:spPr/>
      <dgm:t>
        <a:bodyPr/>
        <a:lstStyle/>
        <a:p>
          <a:r>
            <a:rPr lang="en-US" sz="1600" dirty="0" err="1">
              <a:latin typeface="KaiTi" panose="02010609060101010101" pitchFamily="49" charset="-122"/>
              <a:ea typeface="KaiTi" panose="02010609060101010101" pitchFamily="49" charset="-122"/>
            </a:rPr>
            <a:t>斷煩惱</a:t>
          </a:r>
          <a:r>
            <a:rPr lang="zh-TW" altLang="en-US" sz="1600" dirty="0">
              <a:latin typeface="KaiTi" panose="02010609060101010101" pitchFamily="49" charset="-122"/>
              <a:ea typeface="KaiTi" panose="02010609060101010101" pitchFamily="49" charset="-122"/>
            </a:rPr>
            <a:t>，解脫生死不受後有（無生）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3174FB0A-3B4D-7142-A92E-5E768C335A24}" type="parTrans" cxnId="{3A9AB01E-4D99-7248-B18E-97595B1E21DC}">
      <dgm:prSet/>
      <dgm:spPr/>
      <dgm:t>
        <a:bodyPr/>
        <a:lstStyle/>
        <a:p>
          <a:endParaRPr lang="en-US"/>
        </a:p>
      </dgm:t>
    </dgm:pt>
    <dgm:pt modelId="{96F8857E-135A-074C-AE39-7B44C5723E8C}" type="sibTrans" cxnId="{3A9AB01E-4D99-7248-B18E-97595B1E21DC}">
      <dgm:prSet/>
      <dgm:spPr/>
      <dgm:t>
        <a:bodyPr/>
        <a:lstStyle/>
        <a:p>
          <a:endParaRPr lang="en-US"/>
        </a:p>
      </dgm:t>
    </dgm:pt>
    <dgm:pt modelId="{001B4CE6-EB4C-2A4F-BB8A-C2B7C84BC057}">
      <dgm:prSet custT="1"/>
      <dgm:spPr/>
      <dgm:t>
        <a:bodyPr/>
        <a:lstStyle/>
        <a:p>
          <a:r>
            <a:rPr lang="en-US" sz="1600" dirty="0" err="1">
              <a:latin typeface="KaiTi" panose="02010609060101010101" pitchFamily="49" charset="-122"/>
              <a:ea typeface="KaiTi" panose="02010609060101010101" pitchFamily="49" charset="-122"/>
            </a:rPr>
            <a:t>欲界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37A6ADEC-D7E2-214F-AF64-CC03A322BE8A}" type="parTrans" cxnId="{0ED8E0C0-B27E-0442-9321-EE5774CA87E9}">
      <dgm:prSet/>
      <dgm:spPr/>
      <dgm:t>
        <a:bodyPr/>
        <a:lstStyle/>
        <a:p>
          <a:endParaRPr lang="en-US"/>
        </a:p>
      </dgm:t>
    </dgm:pt>
    <dgm:pt modelId="{D367FF62-794C-7A42-BB38-1771F2E16237}" type="sibTrans" cxnId="{0ED8E0C0-B27E-0442-9321-EE5774CA87E9}">
      <dgm:prSet/>
      <dgm:spPr/>
      <dgm:t>
        <a:bodyPr/>
        <a:lstStyle/>
        <a:p>
          <a:endParaRPr lang="en-US"/>
        </a:p>
      </dgm:t>
    </dgm:pt>
    <dgm:pt modelId="{150B401D-020C-D241-8A4B-A64E03B46C2D}">
      <dgm:prSet custT="1"/>
      <dgm:spPr/>
      <dgm:t>
        <a:bodyPr/>
        <a:lstStyle/>
        <a:p>
          <a:r>
            <a:rPr lang="en-US" sz="1600" dirty="0" err="1">
              <a:latin typeface="KaiTi" panose="02010609060101010101" pitchFamily="49" charset="-122"/>
              <a:ea typeface="KaiTi" panose="02010609060101010101" pitchFamily="49" charset="-122"/>
            </a:rPr>
            <a:t>欲界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3084BBE7-643B-3E47-83E8-869F11E392CC}" type="parTrans" cxnId="{F5B3E601-439D-0C48-8FB4-564AF0C8BED7}">
      <dgm:prSet/>
      <dgm:spPr/>
      <dgm:t>
        <a:bodyPr/>
        <a:lstStyle/>
        <a:p>
          <a:endParaRPr lang="en-US"/>
        </a:p>
      </dgm:t>
    </dgm:pt>
    <dgm:pt modelId="{CE63BF79-01D7-724F-A6A3-3780B7E44D76}" type="sibTrans" cxnId="{F5B3E601-439D-0C48-8FB4-564AF0C8BED7}">
      <dgm:prSet/>
      <dgm:spPr/>
      <dgm:t>
        <a:bodyPr/>
        <a:lstStyle/>
        <a:p>
          <a:endParaRPr lang="en-US"/>
        </a:p>
      </dgm:t>
    </dgm:pt>
    <dgm:pt modelId="{94DC3D8F-4E6F-7941-8E43-BDDE62200CB1}">
      <dgm:prSet custT="1"/>
      <dgm:spPr/>
      <dgm:t>
        <a:bodyPr/>
        <a:lstStyle/>
        <a:p>
          <a:r>
            <a:rPr lang="en-US" sz="1600" dirty="0" err="1">
              <a:latin typeface="KaiTi" panose="02010609060101010101" pitchFamily="49" charset="-122"/>
              <a:ea typeface="KaiTi" panose="02010609060101010101" pitchFamily="49" charset="-122"/>
            </a:rPr>
            <a:t>色界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  <a:p>
          <a:r>
            <a:rPr lang="en-US" sz="1600" dirty="0" err="1">
              <a:latin typeface="KaiTi" panose="02010609060101010101" pitchFamily="49" charset="-122"/>
              <a:ea typeface="KaiTi" panose="02010609060101010101" pitchFamily="49" charset="-122"/>
            </a:rPr>
            <a:t>無色界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6486BCD0-7701-4F41-B631-B8A979E8AD28}" type="parTrans" cxnId="{2F5E244E-3063-2243-8A45-BDDF26337415}">
      <dgm:prSet/>
      <dgm:spPr/>
      <dgm:t>
        <a:bodyPr/>
        <a:lstStyle/>
        <a:p>
          <a:endParaRPr lang="en-US"/>
        </a:p>
      </dgm:t>
    </dgm:pt>
    <dgm:pt modelId="{19D42F0A-A087-5C44-B32F-302A2C3FC77B}" type="sibTrans" cxnId="{2F5E244E-3063-2243-8A45-BDDF26337415}">
      <dgm:prSet/>
      <dgm:spPr/>
      <dgm:t>
        <a:bodyPr/>
        <a:lstStyle/>
        <a:p>
          <a:endParaRPr lang="en-US"/>
        </a:p>
      </dgm:t>
    </dgm:pt>
    <dgm:pt modelId="{83403970-405B-ED4C-8D08-CD9E4F63978C}">
      <dgm:prSet custT="1"/>
      <dgm:spPr/>
      <dgm:t>
        <a:bodyPr/>
        <a:lstStyle/>
        <a:p>
          <a:r>
            <a:rPr lang="en-US" sz="1600" dirty="0" err="1">
              <a:latin typeface="KaiTi" panose="02010609060101010101" pitchFamily="49" charset="-122"/>
              <a:ea typeface="KaiTi" panose="02010609060101010101" pitchFamily="49" charset="-122"/>
            </a:rPr>
            <a:t>出三界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  <a:p>
          <a:r>
            <a:rPr lang="en-US" sz="1600" dirty="0" err="1">
              <a:latin typeface="KaiTi" panose="02010609060101010101" pitchFamily="49" charset="-122"/>
              <a:ea typeface="KaiTi" panose="02010609060101010101" pitchFamily="49" charset="-122"/>
            </a:rPr>
            <a:t>涅槃界</a:t>
          </a:r>
          <a:endParaRPr lang="en-US" sz="1600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EDD325E9-57DC-B845-A8C5-6A0031B4CB56}" type="parTrans" cxnId="{6752448B-808D-C44F-9C8D-765774281A2D}">
      <dgm:prSet/>
      <dgm:spPr/>
      <dgm:t>
        <a:bodyPr/>
        <a:lstStyle/>
        <a:p>
          <a:endParaRPr lang="en-US"/>
        </a:p>
      </dgm:t>
    </dgm:pt>
    <dgm:pt modelId="{D94510BD-FDA4-6D45-8E74-C46FB80556F3}" type="sibTrans" cxnId="{6752448B-808D-C44F-9C8D-765774281A2D}">
      <dgm:prSet/>
      <dgm:spPr/>
      <dgm:t>
        <a:bodyPr/>
        <a:lstStyle/>
        <a:p>
          <a:endParaRPr lang="en-US"/>
        </a:p>
      </dgm:t>
    </dgm:pt>
    <dgm:pt modelId="{89A41F88-D8FE-9648-8861-E108845D819B}" type="pres">
      <dgm:prSet presAssocID="{57ACC38F-C7F0-0A42-9955-68340E78A675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32115028-DFC5-034A-8A1E-14EC5AA9F4B5}" type="pres">
      <dgm:prSet presAssocID="{566183C0-06A5-F04F-9117-A8CD48A4833B}" presName="horFlow" presStyleCnt="0"/>
      <dgm:spPr/>
    </dgm:pt>
    <dgm:pt modelId="{CC04C3C0-125D-894E-8793-3FD629B9A2BF}" type="pres">
      <dgm:prSet presAssocID="{566183C0-06A5-F04F-9117-A8CD48A4833B}" presName="bigChev" presStyleLbl="node1" presStyleIdx="0" presStyleCnt="4"/>
      <dgm:spPr/>
    </dgm:pt>
    <dgm:pt modelId="{6C9ECEC7-99D6-174D-B54C-6C9CA6CC01E6}" type="pres">
      <dgm:prSet presAssocID="{C660E5E5-2BC9-7C48-BE79-73FBDF428C84}" presName="parTrans" presStyleCnt="0"/>
      <dgm:spPr/>
    </dgm:pt>
    <dgm:pt modelId="{BFDF2983-FD49-694A-8576-ADFF895CD589}" type="pres">
      <dgm:prSet presAssocID="{D5C4C2AE-DBF8-D04D-8DBD-E33D62130014}" presName="node" presStyleLbl="alignAccFollowNode1" presStyleIdx="0" presStyleCnt="12">
        <dgm:presLayoutVars>
          <dgm:bulletEnabled val="1"/>
        </dgm:presLayoutVars>
      </dgm:prSet>
      <dgm:spPr/>
    </dgm:pt>
    <dgm:pt modelId="{46F93724-2A93-584E-B04F-06A9334872B5}" type="pres">
      <dgm:prSet presAssocID="{8137FC6B-D72A-E54A-B757-7F8096D783B1}" presName="sibTrans" presStyleCnt="0"/>
      <dgm:spPr/>
    </dgm:pt>
    <dgm:pt modelId="{2457281B-1D75-BD41-8B33-76603C04D9E0}" type="pres">
      <dgm:prSet presAssocID="{EB5558B0-EEB9-9E43-BB2B-66C19AF3F04F}" presName="node" presStyleLbl="alignAccFollowNode1" presStyleIdx="1" presStyleCnt="12">
        <dgm:presLayoutVars>
          <dgm:bulletEnabled val="1"/>
        </dgm:presLayoutVars>
      </dgm:prSet>
      <dgm:spPr/>
    </dgm:pt>
    <dgm:pt modelId="{8FE04FEF-0D8F-AD47-B6EC-A152694A18DB}" type="pres">
      <dgm:prSet presAssocID="{666F958E-DD1C-0C4E-9F4A-AE196F40640A}" presName="sibTrans" presStyleCnt="0"/>
      <dgm:spPr/>
    </dgm:pt>
    <dgm:pt modelId="{736EA04B-4951-D24D-87A4-B25EA5416DD6}" type="pres">
      <dgm:prSet presAssocID="{001B4CE6-EB4C-2A4F-BB8A-C2B7C84BC057}" presName="node" presStyleLbl="alignAccFollowNode1" presStyleIdx="2" presStyleCnt="12">
        <dgm:presLayoutVars>
          <dgm:bulletEnabled val="1"/>
        </dgm:presLayoutVars>
      </dgm:prSet>
      <dgm:spPr/>
    </dgm:pt>
    <dgm:pt modelId="{0945C4A8-C70E-B142-A737-095C36873737}" type="pres">
      <dgm:prSet presAssocID="{566183C0-06A5-F04F-9117-A8CD48A4833B}" presName="vSp" presStyleCnt="0"/>
      <dgm:spPr/>
    </dgm:pt>
    <dgm:pt modelId="{595F9D87-63D4-A543-BA2C-37F24FB67348}" type="pres">
      <dgm:prSet presAssocID="{AAD1B272-E277-8146-B3C8-32FA0A09875C}" presName="horFlow" presStyleCnt="0"/>
      <dgm:spPr/>
    </dgm:pt>
    <dgm:pt modelId="{C6B564C9-9A43-5540-B248-D47977EF5D58}" type="pres">
      <dgm:prSet presAssocID="{AAD1B272-E277-8146-B3C8-32FA0A09875C}" presName="bigChev" presStyleLbl="node1" presStyleIdx="1" presStyleCnt="4"/>
      <dgm:spPr/>
    </dgm:pt>
    <dgm:pt modelId="{694CB222-E6FC-5847-8B53-FF74D89317FF}" type="pres">
      <dgm:prSet presAssocID="{51FC4ED4-CE74-744F-9550-A09F8A79E7E2}" presName="parTrans" presStyleCnt="0"/>
      <dgm:spPr/>
    </dgm:pt>
    <dgm:pt modelId="{D320CCD1-1049-0043-9CBF-687EBB89BB2D}" type="pres">
      <dgm:prSet presAssocID="{95165AC3-12F5-F54C-9BCC-D9D8187419A3}" presName="node" presStyleLbl="alignAccFollowNode1" presStyleIdx="3" presStyleCnt="12">
        <dgm:presLayoutVars>
          <dgm:bulletEnabled val="1"/>
        </dgm:presLayoutVars>
      </dgm:prSet>
      <dgm:spPr/>
    </dgm:pt>
    <dgm:pt modelId="{FC35E814-1ED4-4042-A0C8-00F3DE553B9E}" type="pres">
      <dgm:prSet presAssocID="{055AF5CF-7F86-774D-9113-F8F275FF66B6}" presName="sibTrans" presStyleCnt="0"/>
      <dgm:spPr/>
    </dgm:pt>
    <dgm:pt modelId="{A4F354BF-352E-5343-A114-B72C8018C904}" type="pres">
      <dgm:prSet presAssocID="{7E60C452-5315-F147-A9E6-E5E727CDE13F}" presName="node" presStyleLbl="alignAccFollowNode1" presStyleIdx="4" presStyleCnt="12">
        <dgm:presLayoutVars>
          <dgm:bulletEnabled val="1"/>
        </dgm:presLayoutVars>
      </dgm:prSet>
      <dgm:spPr/>
    </dgm:pt>
    <dgm:pt modelId="{1959A923-6147-EE44-A21A-09ECF0DEAFED}" type="pres">
      <dgm:prSet presAssocID="{6B1986F6-45F6-8A4F-8C08-F342A7CFC453}" presName="sibTrans" presStyleCnt="0"/>
      <dgm:spPr/>
    </dgm:pt>
    <dgm:pt modelId="{827C3270-5086-1845-9914-70081FDD979A}" type="pres">
      <dgm:prSet presAssocID="{150B401D-020C-D241-8A4B-A64E03B46C2D}" presName="node" presStyleLbl="alignAccFollowNode1" presStyleIdx="5" presStyleCnt="12">
        <dgm:presLayoutVars>
          <dgm:bulletEnabled val="1"/>
        </dgm:presLayoutVars>
      </dgm:prSet>
      <dgm:spPr/>
    </dgm:pt>
    <dgm:pt modelId="{CEA574C6-A4B6-3145-9B68-BBADD4B9B7A1}" type="pres">
      <dgm:prSet presAssocID="{AAD1B272-E277-8146-B3C8-32FA0A09875C}" presName="vSp" presStyleCnt="0"/>
      <dgm:spPr/>
    </dgm:pt>
    <dgm:pt modelId="{27E071DE-33AB-0941-B072-3E93DB824685}" type="pres">
      <dgm:prSet presAssocID="{0C3E1956-FB49-3241-B0E7-F5E316F4A91B}" presName="horFlow" presStyleCnt="0"/>
      <dgm:spPr/>
    </dgm:pt>
    <dgm:pt modelId="{D98213F2-31A9-9F46-B8CD-73BBD767C103}" type="pres">
      <dgm:prSet presAssocID="{0C3E1956-FB49-3241-B0E7-F5E316F4A91B}" presName="bigChev" presStyleLbl="node1" presStyleIdx="2" presStyleCnt="4"/>
      <dgm:spPr/>
    </dgm:pt>
    <dgm:pt modelId="{350198FF-1354-F54B-A4BC-AF3623F4997C}" type="pres">
      <dgm:prSet presAssocID="{DD349C43-A649-7647-98EC-CEF47EA767A9}" presName="parTrans" presStyleCnt="0"/>
      <dgm:spPr/>
    </dgm:pt>
    <dgm:pt modelId="{481B15D4-1645-FC46-BF79-648339CB33D2}" type="pres">
      <dgm:prSet presAssocID="{FD58BDCA-2F42-9144-926A-AE2B7C83BF78}" presName="node" presStyleLbl="alignAccFollowNode1" presStyleIdx="6" presStyleCnt="12">
        <dgm:presLayoutVars>
          <dgm:bulletEnabled val="1"/>
        </dgm:presLayoutVars>
      </dgm:prSet>
      <dgm:spPr/>
    </dgm:pt>
    <dgm:pt modelId="{529E0BB9-B529-FA47-8D37-D9CB000B8F5A}" type="pres">
      <dgm:prSet presAssocID="{68F2610C-FECB-FB45-B3CE-60C0695C85EA}" presName="sibTrans" presStyleCnt="0"/>
      <dgm:spPr/>
    </dgm:pt>
    <dgm:pt modelId="{24B9CB1A-CACA-A94B-8D1C-DF556F2FD87F}" type="pres">
      <dgm:prSet presAssocID="{E3E8903E-805D-5A4B-A700-A16B6F172798}" presName="node" presStyleLbl="alignAccFollowNode1" presStyleIdx="7" presStyleCnt="12">
        <dgm:presLayoutVars>
          <dgm:bulletEnabled val="1"/>
        </dgm:presLayoutVars>
      </dgm:prSet>
      <dgm:spPr/>
    </dgm:pt>
    <dgm:pt modelId="{22EE2B17-C7EE-B448-9670-677936691DC9}" type="pres">
      <dgm:prSet presAssocID="{745EF1D3-C300-D641-A843-324910232595}" presName="sibTrans" presStyleCnt="0"/>
      <dgm:spPr/>
    </dgm:pt>
    <dgm:pt modelId="{11B68D6A-AAA4-A64D-BCF5-6A057E3EE8BD}" type="pres">
      <dgm:prSet presAssocID="{94DC3D8F-4E6F-7941-8E43-BDDE62200CB1}" presName="node" presStyleLbl="alignAccFollowNode1" presStyleIdx="8" presStyleCnt="12">
        <dgm:presLayoutVars>
          <dgm:bulletEnabled val="1"/>
        </dgm:presLayoutVars>
      </dgm:prSet>
      <dgm:spPr/>
    </dgm:pt>
    <dgm:pt modelId="{7CBF0B9E-5650-DE49-BFAA-689549A398D8}" type="pres">
      <dgm:prSet presAssocID="{0C3E1956-FB49-3241-B0E7-F5E316F4A91B}" presName="vSp" presStyleCnt="0"/>
      <dgm:spPr/>
    </dgm:pt>
    <dgm:pt modelId="{AF17804B-572D-E348-AE97-54A66C3C6E58}" type="pres">
      <dgm:prSet presAssocID="{BB5D222C-86E0-1445-AFE4-95CD60FC310C}" presName="horFlow" presStyleCnt="0"/>
      <dgm:spPr/>
    </dgm:pt>
    <dgm:pt modelId="{55C7BAF1-E669-774A-8D3C-0483C2393892}" type="pres">
      <dgm:prSet presAssocID="{BB5D222C-86E0-1445-AFE4-95CD60FC310C}" presName="bigChev" presStyleLbl="node1" presStyleIdx="3" presStyleCnt="4"/>
      <dgm:spPr/>
    </dgm:pt>
    <dgm:pt modelId="{57E73223-2382-A54F-AA90-18373DFBD300}" type="pres">
      <dgm:prSet presAssocID="{4BC1162A-73BA-9842-A99B-2242A34E7353}" presName="parTrans" presStyleCnt="0"/>
      <dgm:spPr/>
    </dgm:pt>
    <dgm:pt modelId="{8DA300B4-16A1-1F4B-AE2F-866078B9E4A1}" type="pres">
      <dgm:prSet presAssocID="{50F18198-E005-2E41-817C-486E697CFAF1}" presName="node" presStyleLbl="alignAccFollowNode1" presStyleIdx="9" presStyleCnt="12" custScaleX="116754">
        <dgm:presLayoutVars>
          <dgm:bulletEnabled val="1"/>
        </dgm:presLayoutVars>
      </dgm:prSet>
      <dgm:spPr/>
    </dgm:pt>
    <dgm:pt modelId="{B0536B9F-9D17-AF47-A5EF-D1C50AE08E21}" type="pres">
      <dgm:prSet presAssocID="{6E0ED58F-6CB5-D840-9BE2-27970384F191}" presName="sibTrans" presStyleCnt="0"/>
      <dgm:spPr/>
    </dgm:pt>
    <dgm:pt modelId="{3F17D9BB-7D37-BF4A-BBE4-C5914209A906}" type="pres">
      <dgm:prSet presAssocID="{582E9946-E3EF-7744-9DFA-048B3A3091A4}" presName="node" presStyleLbl="alignAccFollowNode1" presStyleIdx="10" presStyleCnt="12">
        <dgm:presLayoutVars>
          <dgm:bulletEnabled val="1"/>
        </dgm:presLayoutVars>
      </dgm:prSet>
      <dgm:spPr/>
    </dgm:pt>
    <dgm:pt modelId="{650930C8-B36C-E546-803B-4019DE483ACE}" type="pres">
      <dgm:prSet presAssocID="{96F8857E-135A-074C-AE39-7B44C5723E8C}" presName="sibTrans" presStyleCnt="0"/>
      <dgm:spPr/>
    </dgm:pt>
    <dgm:pt modelId="{37DF1620-0CF8-1145-8286-D0A20DB309F3}" type="pres">
      <dgm:prSet presAssocID="{83403970-405B-ED4C-8D08-CD9E4F63978C}" presName="node" presStyleLbl="alignAccFollowNode1" presStyleIdx="11" presStyleCnt="12">
        <dgm:presLayoutVars>
          <dgm:bulletEnabled val="1"/>
        </dgm:presLayoutVars>
      </dgm:prSet>
      <dgm:spPr/>
    </dgm:pt>
  </dgm:ptLst>
  <dgm:cxnLst>
    <dgm:cxn modelId="{F5B3E601-439D-0C48-8FB4-564AF0C8BED7}" srcId="{AAD1B272-E277-8146-B3C8-32FA0A09875C}" destId="{150B401D-020C-D241-8A4B-A64E03B46C2D}" srcOrd="2" destOrd="0" parTransId="{3084BBE7-643B-3E47-83E8-869F11E392CC}" sibTransId="{CE63BF79-01D7-724F-A6A3-3780B7E44D76}"/>
    <dgm:cxn modelId="{F00E1603-89CD-934B-B519-7BAC97DD9314}" type="presOf" srcId="{0C3E1956-FB49-3241-B0E7-F5E316F4A91B}" destId="{D98213F2-31A9-9F46-B8CD-73BBD767C103}" srcOrd="0" destOrd="0" presId="urn:microsoft.com/office/officeart/2005/8/layout/lProcess3"/>
    <dgm:cxn modelId="{CFE22C04-600B-A44F-A281-B394F910CCB5}" type="presOf" srcId="{57ACC38F-C7F0-0A42-9955-68340E78A675}" destId="{89A41F88-D8FE-9648-8861-E108845D819B}" srcOrd="0" destOrd="0" presId="urn:microsoft.com/office/officeart/2005/8/layout/lProcess3"/>
    <dgm:cxn modelId="{B1F58A15-714F-2747-AE72-ADA9865F6A20}" type="presOf" srcId="{FD58BDCA-2F42-9144-926A-AE2B7C83BF78}" destId="{481B15D4-1645-FC46-BF79-648339CB33D2}" srcOrd="0" destOrd="0" presId="urn:microsoft.com/office/officeart/2005/8/layout/lProcess3"/>
    <dgm:cxn modelId="{04DB401A-1D8C-1A42-973F-9B4ABEAAF3EC}" srcId="{AAD1B272-E277-8146-B3C8-32FA0A09875C}" destId="{95165AC3-12F5-F54C-9BCC-D9D8187419A3}" srcOrd="0" destOrd="0" parTransId="{51FC4ED4-CE74-744F-9550-A09F8A79E7E2}" sibTransId="{055AF5CF-7F86-774D-9113-F8F275FF66B6}"/>
    <dgm:cxn modelId="{9764821B-89C4-5849-B423-B2C8EFAB3B0F}" type="presOf" srcId="{582E9946-E3EF-7744-9DFA-048B3A3091A4}" destId="{3F17D9BB-7D37-BF4A-BBE4-C5914209A906}" srcOrd="0" destOrd="0" presId="urn:microsoft.com/office/officeart/2005/8/layout/lProcess3"/>
    <dgm:cxn modelId="{3A9AB01E-4D99-7248-B18E-97595B1E21DC}" srcId="{BB5D222C-86E0-1445-AFE4-95CD60FC310C}" destId="{582E9946-E3EF-7744-9DFA-048B3A3091A4}" srcOrd="1" destOrd="0" parTransId="{3174FB0A-3B4D-7142-A92E-5E768C335A24}" sibTransId="{96F8857E-135A-074C-AE39-7B44C5723E8C}"/>
    <dgm:cxn modelId="{D298F620-D82B-DB46-82D9-0003292F344A}" srcId="{57ACC38F-C7F0-0A42-9955-68340E78A675}" destId="{BB5D222C-86E0-1445-AFE4-95CD60FC310C}" srcOrd="3" destOrd="0" parTransId="{3AF49C71-9274-6247-A5F6-0878EFBCA907}" sibTransId="{360C771D-E8BC-3A4D-84D2-C60C2AD2E41A}"/>
    <dgm:cxn modelId="{000D042B-9C0F-5147-90CF-8901CC0CEED3}" type="presOf" srcId="{E3E8903E-805D-5A4B-A700-A16B6F172798}" destId="{24B9CB1A-CACA-A94B-8D1C-DF556F2FD87F}" srcOrd="0" destOrd="0" presId="urn:microsoft.com/office/officeart/2005/8/layout/lProcess3"/>
    <dgm:cxn modelId="{74E36134-AD32-744A-8493-DF31A117BDFF}" type="presOf" srcId="{BB5D222C-86E0-1445-AFE4-95CD60FC310C}" destId="{55C7BAF1-E669-774A-8D3C-0483C2393892}" srcOrd="0" destOrd="0" presId="urn:microsoft.com/office/officeart/2005/8/layout/lProcess3"/>
    <dgm:cxn modelId="{7CAD833B-7530-8E46-84E4-D234165B2F00}" srcId="{0C3E1956-FB49-3241-B0E7-F5E316F4A91B}" destId="{FD58BDCA-2F42-9144-926A-AE2B7C83BF78}" srcOrd="0" destOrd="0" parTransId="{DD349C43-A649-7647-98EC-CEF47EA767A9}" sibTransId="{68F2610C-FECB-FB45-B3CE-60C0695C85EA}"/>
    <dgm:cxn modelId="{8865045D-FB45-2F46-B414-AAFBF095D638}" srcId="{57ACC38F-C7F0-0A42-9955-68340E78A675}" destId="{566183C0-06A5-F04F-9117-A8CD48A4833B}" srcOrd="0" destOrd="0" parTransId="{FA92C78C-1FCC-E643-8036-7FD36925E435}" sibTransId="{1825F088-E0E9-4444-91B4-A393A7BA2D3F}"/>
    <dgm:cxn modelId="{2ED89743-D2AA-1E4A-B38A-BF144C6A1AB2}" srcId="{57ACC38F-C7F0-0A42-9955-68340E78A675}" destId="{AAD1B272-E277-8146-B3C8-32FA0A09875C}" srcOrd="1" destOrd="0" parTransId="{06C85BD5-B7CF-2145-9FD1-638337FE003E}" sibTransId="{FFF13C78-796F-264F-B822-EE56ADF0DBB3}"/>
    <dgm:cxn modelId="{60467546-90C8-5F43-9ECB-D697D717A39C}" srcId="{BB5D222C-86E0-1445-AFE4-95CD60FC310C}" destId="{50F18198-E005-2E41-817C-486E697CFAF1}" srcOrd="0" destOrd="0" parTransId="{4BC1162A-73BA-9842-A99B-2242A34E7353}" sibTransId="{6E0ED58F-6CB5-D840-9BE2-27970384F191}"/>
    <dgm:cxn modelId="{3E606667-1814-F545-AD43-EA03629B17A2}" type="presOf" srcId="{150B401D-020C-D241-8A4B-A64E03B46C2D}" destId="{827C3270-5086-1845-9914-70081FDD979A}" srcOrd="0" destOrd="0" presId="urn:microsoft.com/office/officeart/2005/8/layout/lProcess3"/>
    <dgm:cxn modelId="{7DDF8F4C-075A-454F-80B0-6F8D5C0363D5}" type="presOf" srcId="{95165AC3-12F5-F54C-9BCC-D9D8187419A3}" destId="{D320CCD1-1049-0043-9CBF-687EBB89BB2D}" srcOrd="0" destOrd="0" presId="urn:microsoft.com/office/officeart/2005/8/layout/lProcess3"/>
    <dgm:cxn modelId="{2F5E244E-3063-2243-8A45-BDDF26337415}" srcId="{0C3E1956-FB49-3241-B0E7-F5E316F4A91B}" destId="{94DC3D8F-4E6F-7941-8E43-BDDE62200CB1}" srcOrd="2" destOrd="0" parTransId="{6486BCD0-7701-4F41-B631-B8A979E8AD28}" sibTransId="{19D42F0A-A087-5C44-B32F-302A2C3FC77B}"/>
    <dgm:cxn modelId="{7BEC2C70-F9CE-BA4D-B97B-F8AB2207B13A}" type="presOf" srcId="{EB5558B0-EEB9-9E43-BB2B-66C19AF3F04F}" destId="{2457281B-1D75-BD41-8B33-76603C04D9E0}" srcOrd="0" destOrd="0" presId="urn:microsoft.com/office/officeart/2005/8/layout/lProcess3"/>
    <dgm:cxn modelId="{3993BC72-3E4D-4341-9B7A-CD36852D93BF}" type="presOf" srcId="{AAD1B272-E277-8146-B3C8-32FA0A09875C}" destId="{C6B564C9-9A43-5540-B248-D47977EF5D58}" srcOrd="0" destOrd="0" presId="urn:microsoft.com/office/officeart/2005/8/layout/lProcess3"/>
    <dgm:cxn modelId="{55D6A477-593D-754E-8CE2-8D5690CB3575}" type="presOf" srcId="{50F18198-E005-2E41-817C-486E697CFAF1}" destId="{8DA300B4-16A1-1F4B-AE2F-866078B9E4A1}" srcOrd="0" destOrd="0" presId="urn:microsoft.com/office/officeart/2005/8/layout/lProcess3"/>
    <dgm:cxn modelId="{5E702487-6415-E649-9431-F89C10799D0B}" srcId="{566183C0-06A5-F04F-9117-A8CD48A4833B}" destId="{D5C4C2AE-DBF8-D04D-8DBD-E33D62130014}" srcOrd="0" destOrd="0" parTransId="{C660E5E5-2BC9-7C48-BE79-73FBDF428C84}" sibTransId="{8137FC6B-D72A-E54A-B757-7F8096D783B1}"/>
    <dgm:cxn modelId="{6752448B-808D-C44F-9C8D-765774281A2D}" srcId="{BB5D222C-86E0-1445-AFE4-95CD60FC310C}" destId="{83403970-405B-ED4C-8D08-CD9E4F63978C}" srcOrd="2" destOrd="0" parTransId="{EDD325E9-57DC-B845-A8C5-6A0031B4CB56}" sibTransId="{D94510BD-FDA4-6D45-8E74-C46FB80556F3}"/>
    <dgm:cxn modelId="{D6A24A94-24EF-4748-8CEE-2B7988CA7A1D}" type="presOf" srcId="{D5C4C2AE-DBF8-D04D-8DBD-E33D62130014}" destId="{BFDF2983-FD49-694A-8576-ADFF895CD589}" srcOrd="0" destOrd="0" presId="urn:microsoft.com/office/officeart/2005/8/layout/lProcess3"/>
    <dgm:cxn modelId="{C74D46AD-EF5B-8B4A-A7FD-3E0585EB4C19}" type="presOf" srcId="{83403970-405B-ED4C-8D08-CD9E4F63978C}" destId="{37DF1620-0CF8-1145-8286-D0A20DB309F3}" srcOrd="0" destOrd="0" presId="urn:microsoft.com/office/officeart/2005/8/layout/lProcess3"/>
    <dgm:cxn modelId="{42D4E5BD-8BEF-5343-83F4-56AC66F8636D}" type="presOf" srcId="{7E60C452-5315-F147-A9E6-E5E727CDE13F}" destId="{A4F354BF-352E-5343-A114-B72C8018C904}" srcOrd="0" destOrd="0" presId="urn:microsoft.com/office/officeart/2005/8/layout/lProcess3"/>
    <dgm:cxn modelId="{96525ABE-F1F7-C846-A0EA-D0BE2B25E9B9}" type="presOf" srcId="{94DC3D8F-4E6F-7941-8E43-BDDE62200CB1}" destId="{11B68D6A-AAA4-A64D-BCF5-6A057E3EE8BD}" srcOrd="0" destOrd="0" presId="urn:microsoft.com/office/officeart/2005/8/layout/lProcess3"/>
    <dgm:cxn modelId="{0ED8E0C0-B27E-0442-9321-EE5774CA87E9}" srcId="{566183C0-06A5-F04F-9117-A8CD48A4833B}" destId="{001B4CE6-EB4C-2A4F-BB8A-C2B7C84BC057}" srcOrd="2" destOrd="0" parTransId="{37A6ADEC-D7E2-214F-AF64-CC03A322BE8A}" sibTransId="{D367FF62-794C-7A42-BB38-1771F2E16237}"/>
    <dgm:cxn modelId="{CA3D5EC3-85CB-7C4F-A717-182E07424912}" srcId="{57ACC38F-C7F0-0A42-9955-68340E78A675}" destId="{0C3E1956-FB49-3241-B0E7-F5E316F4A91B}" srcOrd="2" destOrd="0" parTransId="{F4DD7DE6-4C0E-6741-909F-9DE6335F42E0}" sibTransId="{5FA3A850-CC12-B04D-A23C-8B08DD4E2120}"/>
    <dgm:cxn modelId="{E9904DD0-E379-9B4D-9E5D-CD1ADE3C7487}" srcId="{566183C0-06A5-F04F-9117-A8CD48A4833B}" destId="{EB5558B0-EEB9-9E43-BB2B-66C19AF3F04F}" srcOrd="1" destOrd="0" parTransId="{D5AB9338-2838-FE47-850C-0BD06B2ED27B}" sibTransId="{666F958E-DD1C-0C4E-9F4A-AE196F40640A}"/>
    <dgm:cxn modelId="{AA997ED0-6BBA-F942-902B-899C8BA28A1E}" srcId="{AAD1B272-E277-8146-B3C8-32FA0A09875C}" destId="{7E60C452-5315-F147-A9E6-E5E727CDE13F}" srcOrd="1" destOrd="0" parTransId="{139E5DE9-A2D2-3141-9ABE-C681BE6D8DE0}" sibTransId="{6B1986F6-45F6-8A4F-8C08-F342A7CFC453}"/>
    <dgm:cxn modelId="{317ADFD1-8BBC-C542-86DB-061945E469DF}" srcId="{0C3E1956-FB49-3241-B0E7-F5E316F4A91B}" destId="{E3E8903E-805D-5A4B-A700-A16B6F172798}" srcOrd="1" destOrd="0" parTransId="{B40A1BC4-A6F7-6E43-B22D-E568D8A0A763}" sibTransId="{745EF1D3-C300-D641-A843-324910232595}"/>
    <dgm:cxn modelId="{B88A7BD4-0EE7-994C-8B68-0A031577E36C}" type="presOf" srcId="{001B4CE6-EB4C-2A4F-BB8A-C2B7C84BC057}" destId="{736EA04B-4951-D24D-87A4-B25EA5416DD6}" srcOrd="0" destOrd="0" presId="urn:microsoft.com/office/officeart/2005/8/layout/lProcess3"/>
    <dgm:cxn modelId="{6E6812F9-4E47-CC44-9693-792E8337E305}" type="presOf" srcId="{566183C0-06A5-F04F-9117-A8CD48A4833B}" destId="{CC04C3C0-125D-894E-8793-3FD629B9A2BF}" srcOrd="0" destOrd="0" presId="urn:microsoft.com/office/officeart/2005/8/layout/lProcess3"/>
    <dgm:cxn modelId="{D4CB8C90-63AA-2348-90B1-DC3285397279}" type="presParOf" srcId="{89A41F88-D8FE-9648-8861-E108845D819B}" destId="{32115028-DFC5-034A-8A1E-14EC5AA9F4B5}" srcOrd="0" destOrd="0" presId="urn:microsoft.com/office/officeart/2005/8/layout/lProcess3"/>
    <dgm:cxn modelId="{BEBB1FCA-0687-9F4B-A7AD-B8E8AD5BE322}" type="presParOf" srcId="{32115028-DFC5-034A-8A1E-14EC5AA9F4B5}" destId="{CC04C3C0-125D-894E-8793-3FD629B9A2BF}" srcOrd="0" destOrd="0" presId="urn:microsoft.com/office/officeart/2005/8/layout/lProcess3"/>
    <dgm:cxn modelId="{59E50141-987A-6F44-B79E-408702B13071}" type="presParOf" srcId="{32115028-DFC5-034A-8A1E-14EC5AA9F4B5}" destId="{6C9ECEC7-99D6-174D-B54C-6C9CA6CC01E6}" srcOrd="1" destOrd="0" presId="urn:microsoft.com/office/officeart/2005/8/layout/lProcess3"/>
    <dgm:cxn modelId="{B365A863-9A75-EC4A-839A-6FF71FB54D06}" type="presParOf" srcId="{32115028-DFC5-034A-8A1E-14EC5AA9F4B5}" destId="{BFDF2983-FD49-694A-8576-ADFF895CD589}" srcOrd="2" destOrd="0" presId="urn:microsoft.com/office/officeart/2005/8/layout/lProcess3"/>
    <dgm:cxn modelId="{62292B6E-F9E0-5F42-BE62-EC5EFCDFF21B}" type="presParOf" srcId="{32115028-DFC5-034A-8A1E-14EC5AA9F4B5}" destId="{46F93724-2A93-584E-B04F-06A9334872B5}" srcOrd="3" destOrd="0" presId="urn:microsoft.com/office/officeart/2005/8/layout/lProcess3"/>
    <dgm:cxn modelId="{BE08F453-589C-7C4B-B696-0C3331D830DC}" type="presParOf" srcId="{32115028-DFC5-034A-8A1E-14EC5AA9F4B5}" destId="{2457281B-1D75-BD41-8B33-76603C04D9E0}" srcOrd="4" destOrd="0" presId="urn:microsoft.com/office/officeart/2005/8/layout/lProcess3"/>
    <dgm:cxn modelId="{7CE3EEBF-0E46-A945-9F0D-46D6A6762964}" type="presParOf" srcId="{32115028-DFC5-034A-8A1E-14EC5AA9F4B5}" destId="{8FE04FEF-0D8F-AD47-B6EC-A152694A18DB}" srcOrd="5" destOrd="0" presId="urn:microsoft.com/office/officeart/2005/8/layout/lProcess3"/>
    <dgm:cxn modelId="{615A3869-1551-1A40-B997-4522336D7CE2}" type="presParOf" srcId="{32115028-DFC5-034A-8A1E-14EC5AA9F4B5}" destId="{736EA04B-4951-D24D-87A4-B25EA5416DD6}" srcOrd="6" destOrd="0" presId="urn:microsoft.com/office/officeart/2005/8/layout/lProcess3"/>
    <dgm:cxn modelId="{38F76188-F37D-A143-8B87-E3DF52FECE01}" type="presParOf" srcId="{89A41F88-D8FE-9648-8861-E108845D819B}" destId="{0945C4A8-C70E-B142-A737-095C36873737}" srcOrd="1" destOrd="0" presId="urn:microsoft.com/office/officeart/2005/8/layout/lProcess3"/>
    <dgm:cxn modelId="{0429E263-849E-6042-919F-F4421F096B0D}" type="presParOf" srcId="{89A41F88-D8FE-9648-8861-E108845D819B}" destId="{595F9D87-63D4-A543-BA2C-37F24FB67348}" srcOrd="2" destOrd="0" presId="urn:microsoft.com/office/officeart/2005/8/layout/lProcess3"/>
    <dgm:cxn modelId="{7D47554C-70D6-B64F-BCE9-AF7C78729678}" type="presParOf" srcId="{595F9D87-63D4-A543-BA2C-37F24FB67348}" destId="{C6B564C9-9A43-5540-B248-D47977EF5D58}" srcOrd="0" destOrd="0" presId="urn:microsoft.com/office/officeart/2005/8/layout/lProcess3"/>
    <dgm:cxn modelId="{5539CED0-C3C2-9447-BDC6-C3F3EA424DAF}" type="presParOf" srcId="{595F9D87-63D4-A543-BA2C-37F24FB67348}" destId="{694CB222-E6FC-5847-8B53-FF74D89317FF}" srcOrd="1" destOrd="0" presId="urn:microsoft.com/office/officeart/2005/8/layout/lProcess3"/>
    <dgm:cxn modelId="{D5970E9E-6642-704E-AEA6-2E32F731432B}" type="presParOf" srcId="{595F9D87-63D4-A543-BA2C-37F24FB67348}" destId="{D320CCD1-1049-0043-9CBF-687EBB89BB2D}" srcOrd="2" destOrd="0" presId="urn:microsoft.com/office/officeart/2005/8/layout/lProcess3"/>
    <dgm:cxn modelId="{32320424-33D3-1146-9AD0-62E5C1FA7391}" type="presParOf" srcId="{595F9D87-63D4-A543-BA2C-37F24FB67348}" destId="{FC35E814-1ED4-4042-A0C8-00F3DE553B9E}" srcOrd="3" destOrd="0" presId="urn:microsoft.com/office/officeart/2005/8/layout/lProcess3"/>
    <dgm:cxn modelId="{F1FCBF31-A4DC-AA4F-96B2-E9611C6097DB}" type="presParOf" srcId="{595F9D87-63D4-A543-BA2C-37F24FB67348}" destId="{A4F354BF-352E-5343-A114-B72C8018C904}" srcOrd="4" destOrd="0" presId="urn:microsoft.com/office/officeart/2005/8/layout/lProcess3"/>
    <dgm:cxn modelId="{5FDDFB9C-FDD0-0841-B620-F2641FFB492D}" type="presParOf" srcId="{595F9D87-63D4-A543-BA2C-37F24FB67348}" destId="{1959A923-6147-EE44-A21A-09ECF0DEAFED}" srcOrd="5" destOrd="0" presId="urn:microsoft.com/office/officeart/2005/8/layout/lProcess3"/>
    <dgm:cxn modelId="{F9E96B51-5BE9-7D4F-A561-C65ADFFCB52A}" type="presParOf" srcId="{595F9D87-63D4-A543-BA2C-37F24FB67348}" destId="{827C3270-5086-1845-9914-70081FDD979A}" srcOrd="6" destOrd="0" presId="urn:microsoft.com/office/officeart/2005/8/layout/lProcess3"/>
    <dgm:cxn modelId="{8A1A810F-7C8B-D748-9272-A3101C209F87}" type="presParOf" srcId="{89A41F88-D8FE-9648-8861-E108845D819B}" destId="{CEA574C6-A4B6-3145-9B68-BBADD4B9B7A1}" srcOrd="3" destOrd="0" presId="urn:microsoft.com/office/officeart/2005/8/layout/lProcess3"/>
    <dgm:cxn modelId="{B4F09D3E-4C22-2949-9AEA-CA4E743E62BC}" type="presParOf" srcId="{89A41F88-D8FE-9648-8861-E108845D819B}" destId="{27E071DE-33AB-0941-B072-3E93DB824685}" srcOrd="4" destOrd="0" presId="urn:microsoft.com/office/officeart/2005/8/layout/lProcess3"/>
    <dgm:cxn modelId="{7ADF519F-F720-604F-9B68-0C90473B388E}" type="presParOf" srcId="{27E071DE-33AB-0941-B072-3E93DB824685}" destId="{D98213F2-31A9-9F46-B8CD-73BBD767C103}" srcOrd="0" destOrd="0" presId="urn:microsoft.com/office/officeart/2005/8/layout/lProcess3"/>
    <dgm:cxn modelId="{31BF492D-A688-3149-8A9D-FD72050154A1}" type="presParOf" srcId="{27E071DE-33AB-0941-B072-3E93DB824685}" destId="{350198FF-1354-F54B-A4BC-AF3623F4997C}" srcOrd="1" destOrd="0" presId="urn:microsoft.com/office/officeart/2005/8/layout/lProcess3"/>
    <dgm:cxn modelId="{1E0C1C2A-8044-BB4C-AD28-A635EA349526}" type="presParOf" srcId="{27E071DE-33AB-0941-B072-3E93DB824685}" destId="{481B15D4-1645-FC46-BF79-648339CB33D2}" srcOrd="2" destOrd="0" presId="urn:microsoft.com/office/officeart/2005/8/layout/lProcess3"/>
    <dgm:cxn modelId="{7A64E883-FE24-B14E-AB39-F03CC51B62C0}" type="presParOf" srcId="{27E071DE-33AB-0941-B072-3E93DB824685}" destId="{529E0BB9-B529-FA47-8D37-D9CB000B8F5A}" srcOrd="3" destOrd="0" presId="urn:microsoft.com/office/officeart/2005/8/layout/lProcess3"/>
    <dgm:cxn modelId="{3C8CDE76-01C5-5349-AD83-C9192822EA79}" type="presParOf" srcId="{27E071DE-33AB-0941-B072-3E93DB824685}" destId="{24B9CB1A-CACA-A94B-8D1C-DF556F2FD87F}" srcOrd="4" destOrd="0" presId="urn:microsoft.com/office/officeart/2005/8/layout/lProcess3"/>
    <dgm:cxn modelId="{C5F74D5D-66B4-B34B-918A-945ADA9053A0}" type="presParOf" srcId="{27E071DE-33AB-0941-B072-3E93DB824685}" destId="{22EE2B17-C7EE-B448-9670-677936691DC9}" srcOrd="5" destOrd="0" presId="urn:microsoft.com/office/officeart/2005/8/layout/lProcess3"/>
    <dgm:cxn modelId="{96CFAE5E-1361-B04F-ABD5-B624261C7A2A}" type="presParOf" srcId="{27E071DE-33AB-0941-B072-3E93DB824685}" destId="{11B68D6A-AAA4-A64D-BCF5-6A057E3EE8BD}" srcOrd="6" destOrd="0" presId="urn:microsoft.com/office/officeart/2005/8/layout/lProcess3"/>
    <dgm:cxn modelId="{58BC345B-D320-F748-B9F6-6FB57D92E5CA}" type="presParOf" srcId="{89A41F88-D8FE-9648-8861-E108845D819B}" destId="{7CBF0B9E-5650-DE49-BFAA-689549A398D8}" srcOrd="5" destOrd="0" presId="urn:microsoft.com/office/officeart/2005/8/layout/lProcess3"/>
    <dgm:cxn modelId="{CFD37DD9-DCBF-424B-BE20-3CF800EC4F95}" type="presParOf" srcId="{89A41F88-D8FE-9648-8861-E108845D819B}" destId="{AF17804B-572D-E348-AE97-54A66C3C6E58}" srcOrd="6" destOrd="0" presId="urn:microsoft.com/office/officeart/2005/8/layout/lProcess3"/>
    <dgm:cxn modelId="{B53FB7C3-5BC8-8048-A7BC-8542ACF95107}" type="presParOf" srcId="{AF17804B-572D-E348-AE97-54A66C3C6E58}" destId="{55C7BAF1-E669-774A-8D3C-0483C2393892}" srcOrd="0" destOrd="0" presId="urn:microsoft.com/office/officeart/2005/8/layout/lProcess3"/>
    <dgm:cxn modelId="{BEF1F828-4F6C-624E-B49F-9499880B9B24}" type="presParOf" srcId="{AF17804B-572D-E348-AE97-54A66C3C6E58}" destId="{57E73223-2382-A54F-AA90-18373DFBD300}" srcOrd="1" destOrd="0" presId="urn:microsoft.com/office/officeart/2005/8/layout/lProcess3"/>
    <dgm:cxn modelId="{21FEF3BA-8A94-134C-967B-7B2D9FFF4FB7}" type="presParOf" srcId="{AF17804B-572D-E348-AE97-54A66C3C6E58}" destId="{8DA300B4-16A1-1F4B-AE2F-866078B9E4A1}" srcOrd="2" destOrd="0" presId="urn:microsoft.com/office/officeart/2005/8/layout/lProcess3"/>
    <dgm:cxn modelId="{5D8E4B81-0978-E940-BB8E-F76194A241AD}" type="presParOf" srcId="{AF17804B-572D-E348-AE97-54A66C3C6E58}" destId="{B0536B9F-9D17-AF47-A5EF-D1C50AE08E21}" srcOrd="3" destOrd="0" presId="urn:microsoft.com/office/officeart/2005/8/layout/lProcess3"/>
    <dgm:cxn modelId="{ECE2475D-EE39-CC42-9515-33FCAE9A37DC}" type="presParOf" srcId="{AF17804B-572D-E348-AE97-54A66C3C6E58}" destId="{3F17D9BB-7D37-BF4A-BBE4-C5914209A906}" srcOrd="4" destOrd="0" presId="urn:microsoft.com/office/officeart/2005/8/layout/lProcess3"/>
    <dgm:cxn modelId="{059A2C85-304C-2748-9DD4-B403DF5AFFEE}" type="presParOf" srcId="{AF17804B-572D-E348-AE97-54A66C3C6E58}" destId="{650930C8-B36C-E546-803B-4019DE483ACE}" srcOrd="5" destOrd="0" presId="urn:microsoft.com/office/officeart/2005/8/layout/lProcess3"/>
    <dgm:cxn modelId="{1E1C5C75-A584-A443-B9F0-69F176D619B6}" type="presParOf" srcId="{AF17804B-572D-E348-AE97-54A66C3C6E58}" destId="{37DF1620-0CF8-1145-8286-D0A20DB309F3}" srcOrd="6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8A096F3-8F90-9144-8C22-B864C965176F}" type="doc">
      <dgm:prSet loTypeId="urn:microsoft.com/office/officeart/2005/8/layout/vProcess5" loCatId="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endParaRPr lang="en-US"/>
        </a:p>
      </dgm:t>
    </dgm:pt>
    <dgm:pt modelId="{2F8C0454-08E2-A242-9C97-E7C11CB4E463}">
      <dgm:prSet phldrT="[Text]"/>
      <dgm:spPr/>
      <dgm:t>
        <a:bodyPr/>
        <a:lstStyle/>
        <a:p>
          <a:r>
            <a:rPr lang="zh-TW" altLang="en-US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經名</a:t>
          </a:r>
          <a:r>
            <a:rPr lang="zh-TW" altLang="en-US" dirty="0">
              <a:solidFill>
                <a:srgbClr val="FF0000"/>
              </a:solidFill>
              <a:latin typeface="KaiTi" panose="02010609060101010101" pitchFamily="49" charset="-122"/>
              <a:ea typeface="KaiTi" panose="02010609060101010101" pitchFamily="49" charset="-122"/>
            </a:rPr>
            <a:t>（法）</a:t>
          </a:r>
          <a:r>
            <a:rPr lang="zh-TW" altLang="en-US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：</a:t>
          </a:r>
          <a:r>
            <a:rPr lang="en-US" dirty="0" err="1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佛說般若波羅蜜</a:t>
          </a:r>
          <a:r>
            <a:rPr lang="zh-TW" altLang="en-US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，即非般若波羅蜜，是名般若波羅蜜</a:t>
          </a:r>
          <a:endParaRPr lang="en-US" dirty="0">
            <a:solidFill>
              <a:schemeClr val="tx1"/>
            </a:solidFill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F3F87AFA-7F57-CE4F-9A39-DDAE79EE2A67}" type="parTrans" cxnId="{904C77A2-0719-7242-B8F9-153B42FC8EA7}">
      <dgm:prSet/>
      <dgm:spPr/>
      <dgm:t>
        <a:bodyPr/>
        <a:lstStyle/>
        <a:p>
          <a:endParaRPr lang="en-US"/>
        </a:p>
      </dgm:t>
    </dgm:pt>
    <dgm:pt modelId="{93F25725-46BF-8442-BD91-414523B89C06}" type="sibTrans" cxnId="{904C77A2-0719-7242-B8F9-153B42FC8EA7}">
      <dgm:prSet/>
      <dgm:spPr/>
      <dgm:t>
        <a:bodyPr/>
        <a:lstStyle/>
        <a:p>
          <a:endParaRPr lang="en-US"/>
        </a:p>
      </dgm:t>
    </dgm:pt>
    <dgm:pt modelId="{8FCA1BB6-1CFC-554E-87B3-1B135C3C54D6}">
      <dgm:prSet/>
      <dgm:spPr/>
      <dgm:t>
        <a:bodyPr/>
        <a:lstStyle/>
        <a:p>
          <a:r>
            <a:rPr lang="zh-TW" altLang="en-US" dirty="0">
              <a:solidFill>
                <a:srgbClr val="FF0000"/>
              </a:solidFill>
              <a:latin typeface="KaiTi" panose="02010609060101010101" pitchFamily="49" charset="-122"/>
              <a:ea typeface="KaiTi" panose="02010609060101010101" pitchFamily="49" charset="-122"/>
            </a:rPr>
            <a:t>（相）</a:t>
          </a:r>
          <a:r>
            <a:rPr lang="en-US" dirty="0" err="1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微塵</a:t>
          </a:r>
          <a:r>
            <a:rPr lang="en-US" altLang="zh-TW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《</a:t>
          </a:r>
          <a:r>
            <a:rPr lang="zh-TW" altLang="en-US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 </a:t>
          </a:r>
          <a:r>
            <a:rPr lang="en-US" altLang="zh-TW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==</a:t>
          </a:r>
          <a:r>
            <a:rPr lang="zh-TW" altLang="en-US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 </a:t>
          </a:r>
          <a:r>
            <a:rPr lang="en-US" altLang="zh-TW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》</a:t>
          </a:r>
          <a:r>
            <a:rPr lang="zh-TW" altLang="en-US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世界</a:t>
          </a:r>
          <a:endParaRPr lang="en-US" altLang="zh-TW" dirty="0">
            <a:solidFill>
              <a:schemeClr val="tx1"/>
            </a:solidFill>
            <a:latin typeface="KaiTi" panose="02010609060101010101" pitchFamily="49" charset="-122"/>
            <a:ea typeface="KaiTi" panose="02010609060101010101" pitchFamily="49" charset="-122"/>
          </a:endParaRPr>
        </a:p>
        <a:p>
          <a:r>
            <a:rPr lang="zh-TW" altLang="en-US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      如來三十二相</a:t>
          </a:r>
          <a:endParaRPr lang="en-US" dirty="0">
            <a:solidFill>
              <a:schemeClr val="tx1"/>
            </a:solidFill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15EB915C-7674-234A-A196-F1B4B441188D}" type="parTrans" cxnId="{8E1B8995-23AD-FA46-BDB3-17CAD96FEF5C}">
      <dgm:prSet/>
      <dgm:spPr/>
      <dgm:t>
        <a:bodyPr/>
        <a:lstStyle/>
        <a:p>
          <a:endParaRPr lang="en-US"/>
        </a:p>
      </dgm:t>
    </dgm:pt>
    <dgm:pt modelId="{AEC45EE0-437E-114E-95F3-38F41C9BFCA5}" type="sibTrans" cxnId="{8E1B8995-23AD-FA46-BDB3-17CAD96FEF5C}">
      <dgm:prSet/>
      <dgm:spPr/>
      <dgm:t>
        <a:bodyPr/>
        <a:lstStyle/>
        <a:p>
          <a:endParaRPr lang="en-US"/>
        </a:p>
      </dgm:t>
    </dgm:pt>
    <dgm:pt modelId="{DC613B7D-519D-D94E-92D8-7BFB552105C5}">
      <dgm:prSet/>
      <dgm:spPr/>
      <dgm:t>
        <a:bodyPr/>
        <a:lstStyle/>
        <a:p>
          <a:r>
            <a:rPr lang="zh-TW" altLang="en-US" dirty="0">
              <a:solidFill>
                <a:srgbClr val="FF0000"/>
              </a:solidFill>
              <a:latin typeface="KaiTi" panose="02010609060101010101" pitchFamily="49" charset="-122"/>
              <a:ea typeface="KaiTi" panose="02010609060101010101" pitchFamily="49" charset="-122"/>
            </a:rPr>
            <a:t>（慈悲心）</a:t>
          </a:r>
          <a:r>
            <a:rPr lang="en-US" dirty="0" err="1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福德比較</a:t>
          </a:r>
          <a:endParaRPr lang="en-US" dirty="0">
            <a:solidFill>
              <a:schemeClr val="tx1"/>
            </a:solidFill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8B8559A0-7D93-134F-9D25-9A1090663074}" type="parTrans" cxnId="{B8F32197-0A32-4D42-BC6F-D144BCDEA753}">
      <dgm:prSet/>
      <dgm:spPr/>
      <dgm:t>
        <a:bodyPr/>
        <a:lstStyle/>
        <a:p>
          <a:endParaRPr lang="en-US"/>
        </a:p>
      </dgm:t>
    </dgm:pt>
    <dgm:pt modelId="{7D1DB39C-40F2-004F-9A0D-B5A31DEAC061}" type="sibTrans" cxnId="{B8F32197-0A32-4D42-BC6F-D144BCDEA753}">
      <dgm:prSet/>
      <dgm:spPr/>
      <dgm:t>
        <a:bodyPr/>
        <a:lstStyle/>
        <a:p>
          <a:endParaRPr lang="en-US"/>
        </a:p>
      </dgm:t>
    </dgm:pt>
    <dgm:pt modelId="{9F0701E1-92F5-7F4F-A585-B74F6A098700}" type="pres">
      <dgm:prSet presAssocID="{F8A096F3-8F90-9144-8C22-B864C965176F}" presName="outerComposite" presStyleCnt="0">
        <dgm:presLayoutVars>
          <dgm:chMax val="5"/>
          <dgm:dir/>
          <dgm:resizeHandles val="exact"/>
        </dgm:presLayoutVars>
      </dgm:prSet>
      <dgm:spPr/>
    </dgm:pt>
    <dgm:pt modelId="{B1710F60-5CB5-6246-8242-E543818EECD4}" type="pres">
      <dgm:prSet presAssocID="{F8A096F3-8F90-9144-8C22-B864C965176F}" presName="dummyMaxCanvas" presStyleCnt="0">
        <dgm:presLayoutVars/>
      </dgm:prSet>
      <dgm:spPr/>
    </dgm:pt>
    <dgm:pt modelId="{EAFF123A-15A6-5A43-9E0D-0ED4C7CC22A1}" type="pres">
      <dgm:prSet presAssocID="{F8A096F3-8F90-9144-8C22-B864C965176F}" presName="ThreeNodes_1" presStyleLbl="node1" presStyleIdx="0" presStyleCnt="3">
        <dgm:presLayoutVars>
          <dgm:bulletEnabled val="1"/>
        </dgm:presLayoutVars>
      </dgm:prSet>
      <dgm:spPr/>
    </dgm:pt>
    <dgm:pt modelId="{C46A9AFD-FC2D-3745-A844-BD7504452A14}" type="pres">
      <dgm:prSet presAssocID="{F8A096F3-8F90-9144-8C22-B864C965176F}" presName="ThreeNodes_2" presStyleLbl="node1" presStyleIdx="1" presStyleCnt="3">
        <dgm:presLayoutVars>
          <dgm:bulletEnabled val="1"/>
        </dgm:presLayoutVars>
      </dgm:prSet>
      <dgm:spPr/>
    </dgm:pt>
    <dgm:pt modelId="{3A5FFC44-BB37-D745-AB98-534264390ABA}" type="pres">
      <dgm:prSet presAssocID="{F8A096F3-8F90-9144-8C22-B864C965176F}" presName="ThreeNodes_3" presStyleLbl="node1" presStyleIdx="2" presStyleCnt="3" custLinFactNeighborX="280" custLinFactNeighborY="4579">
        <dgm:presLayoutVars>
          <dgm:bulletEnabled val="1"/>
        </dgm:presLayoutVars>
      </dgm:prSet>
      <dgm:spPr/>
    </dgm:pt>
    <dgm:pt modelId="{34A47D2F-1E59-B548-A311-8B67B3B02E24}" type="pres">
      <dgm:prSet presAssocID="{F8A096F3-8F90-9144-8C22-B864C965176F}" presName="ThreeConn_1-2" presStyleLbl="fgAccFollowNode1" presStyleIdx="0" presStyleCnt="2">
        <dgm:presLayoutVars>
          <dgm:bulletEnabled val="1"/>
        </dgm:presLayoutVars>
      </dgm:prSet>
      <dgm:spPr/>
    </dgm:pt>
    <dgm:pt modelId="{1316F1C2-F8C0-3D45-BDA0-C41EA349B600}" type="pres">
      <dgm:prSet presAssocID="{F8A096F3-8F90-9144-8C22-B864C965176F}" presName="ThreeConn_2-3" presStyleLbl="fgAccFollowNode1" presStyleIdx="1" presStyleCnt="2">
        <dgm:presLayoutVars>
          <dgm:bulletEnabled val="1"/>
        </dgm:presLayoutVars>
      </dgm:prSet>
      <dgm:spPr/>
    </dgm:pt>
    <dgm:pt modelId="{3CDF8059-8EE1-B142-A9BF-763A731EC98B}" type="pres">
      <dgm:prSet presAssocID="{F8A096F3-8F90-9144-8C22-B864C965176F}" presName="ThreeNodes_1_text" presStyleLbl="node1" presStyleIdx="2" presStyleCnt="3">
        <dgm:presLayoutVars>
          <dgm:bulletEnabled val="1"/>
        </dgm:presLayoutVars>
      </dgm:prSet>
      <dgm:spPr/>
    </dgm:pt>
    <dgm:pt modelId="{A527D454-CA94-B64E-9867-6BF159383E26}" type="pres">
      <dgm:prSet presAssocID="{F8A096F3-8F90-9144-8C22-B864C965176F}" presName="ThreeNodes_2_text" presStyleLbl="node1" presStyleIdx="2" presStyleCnt="3">
        <dgm:presLayoutVars>
          <dgm:bulletEnabled val="1"/>
        </dgm:presLayoutVars>
      </dgm:prSet>
      <dgm:spPr/>
    </dgm:pt>
    <dgm:pt modelId="{42961280-E79F-6B47-9724-F99E5025D9F0}" type="pres">
      <dgm:prSet presAssocID="{F8A096F3-8F90-9144-8C22-B864C965176F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C80F9C0E-8641-0246-9E79-49B955EB52A4}" type="presOf" srcId="{F8A096F3-8F90-9144-8C22-B864C965176F}" destId="{9F0701E1-92F5-7F4F-A585-B74F6A098700}" srcOrd="0" destOrd="0" presId="urn:microsoft.com/office/officeart/2005/8/layout/vProcess5"/>
    <dgm:cxn modelId="{D430FE14-CBA2-C241-A7C9-320A73BB4AE1}" type="presOf" srcId="{AEC45EE0-437E-114E-95F3-38F41C9BFCA5}" destId="{1316F1C2-F8C0-3D45-BDA0-C41EA349B600}" srcOrd="0" destOrd="0" presId="urn:microsoft.com/office/officeart/2005/8/layout/vProcess5"/>
    <dgm:cxn modelId="{1BB26D59-26EB-F34A-8693-9923263D8140}" type="presOf" srcId="{93F25725-46BF-8442-BD91-414523B89C06}" destId="{34A47D2F-1E59-B548-A311-8B67B3B02E24}" srcOrd="0" destOrd="0" presId="urn:microsoft.com/office/officeart/2005/8/layout/vProcess5"/>
    <dgm:cxn modelId="{11F5C587-E6B0-154D-8800-96A073AC3DBA}" type="presOf" srcId="{2F8C0454-08E2-A242-9C97-E7C11CB4E463}" destId="{3CDF8059-8EE1-B142-A9BF-763A731EC98B}" srcOrd="1" destOrd="0" presId="urn:microsoft.com/office/officeart/2005/8/layout/vProcess5"/>
    <dgm:cxn modelId="{8E1B8995-23AD-FA46-BDB3-17CAD96FEF5C}" srcId="{F8A096F3-8F90-9144-8C22-B864C965176F}" destId="{8FCA1BB6-1CFC-554E-87B3-1B135C3C54D6}" srcOrd="1" destOrd="0" parTransId="{15EB915C-7674-234A-A196-F1B4B441188D}" sibTransId="{AEC45EE0-437E-114E-95F3-38F41C9BFCA5}"/>
    <dgm:cxn modelId="{B8F32197-0A32-4D42-BC6F-D144BCDEA753}" srcId="{F8A096F3-8F90-9144-8C22-B864C965176F}" destId="{DC613B7D-519D-D94E-92D8-7BFB552105C5}" srcOrd="2" destOrd="0" parTransId="{8B8559A0-7D93-134F-9D25-9A1090663074}" sibTransId="{7D1DB39C-40F2-004F-9A0D-B5A31DEAC061}"/>
    <dgm:cxn modelId="{904C77A2-0719-7242-B8F9-153B42FC8EA7}" srcId="{F8A096F3-8F90-9144-8C22-B864C965176F}" destId="{2F8C0454-08E2-A242-9C97-E7C11CB4E463}" srcOrd="0" destOrd="0" parTransId="{F3F87AFA-7F57-CE4F-9A39-DDAE79EE2A67}" sibTransId="{93F25725-46BF-8442-BD91-414523B89C06}"/>
    <dgm:cxn modelId="{968929A5-67D9-A44A-8A2A-70FD15ADC736}" type="presOf" srcId="{2F8C0454-08E2-A242-9C97-E7C11CB4E463}" destId="{EAFF123A-15A6-5A43-9E0D-0ED4C7CC22A1}" srcOrd="0" destOrd="0" presId="urn:microsoft.com/office/officeart/2005/8/layout/vProcess5"/>
    <dgm:cxn modelId="{24DA37E4-A6AA-F945-B2F5-823AECF0CF28}" type="presOf" srcId="{DC613B7D-519D-D94E-92D8-7BFB552105C5}" destId="{3A5FFC44-BB37-D745-AB98-534264390ABA}" srcOrd="0" destOrd="0" presId="urn:microsoft.com/office/officeart/2005/8/layout/vProcess5"/>
    <dgm:cxn modelId="{01E078F1-C5E3-B442-ADC9-3F0481EC199F}" type="presOf" srcId="{8FCA1BB6-1CFC-554E-87B3-1B135C3C54D6}" destId="{A527D454-CA94-B64E-9867-6BF159383E26}" srcOrd="1" destOrd="0" presId="urn:microsoft.com/office/officeart/2005/8/layout/vProcess5"/>
    <dgm:cxn modelId="{FC10F4FA-CB1F-A84E-AA6F-F4A33FE9ECB7}" type="presOf" srcId="{8FCA1BB6-1CFC-554E-87B3-1B135C3C54D6}" destId="{C46A9AFD-FC2D-3745-A844-BD7504452A14}" srcOrd="0" destOrd="0" presId="urn:microsoft.com/office/officeart/2005/8/layout/vProcess5"/>
    <dgm:cxn modelId="{A0FE9EFB-5D03-504C-A144-B98FBA522DF0}" type="presOf" srcId="{DC613B7D-519D-D94E-92D8-7BFB552105C5}" destId="{42961280-E79F-6B47-9724-F99E5025D9F0}" srcOrd="1" destOrd="0" presId="urn:microsoft.com/office/officeart/2005/8/layout/vProcess5"/>
    <dgm:cxn modelId="{F906B3E3-8037-D747-AEEB-F806921C7D91}" type="presParOf" srcId="{9F0701E1-92F5-7F4F-A585-B74F6A098700}" destId="{B1710F60-5CB5-6246-8242-E543818EECD4}" srcOrd="0" destOrd="0" presId="urn:microsoft.com/office/officeart/2005/8/layout/vProcess5"/>
    <dgm:cxn modelId="{9081142F-A2B7-3240-9D9C-0D24C287D2A9}" type="presParOf" srcId="{9F0701E1-92F5-7F4F-A585-B74F6A098700}" destId="{EAFF123A-15A6-5A43-9E0D-0ED4C7CC22A1}" srcOrd="1" destOrd="0" presId="urn:microsoft.com/office/officeart/2005/8/layout/vProcess5"/>
    <dgm:cxn modelId="{4BFB7192-A24B-5B42-8132-1CB0F7642C9E}" type="presParOf" srcId="{9F0701E1-92F5-7F4F-A585-B74F6A098700}" destId="{C46A9AFD-FC2D-3745-A844-BD7504452A14}" srcOrd="2" destOrd="0" presId="urn:microsoft.com/office/officeart/2005/8/layout/vProcess5"/>
    <dgm:cxn modelId="{68994E66-9E1A-6945-819F-979498F53818}" type="presParOf" srcId="{9F0701E1-92F5-7F4F-A585-B74F6A098700}" destId="{3A5FFC44-BB37-D745-AB98-534264390ABA}" srcOrd="3" destOrd="0" presId="urn:microsoft.com/office/officeart/2005/8/layout/vProcess5"/>
    <dgm:cxn modelId="{03682F3E-52E7-6E40-A173-16994FD7EAAB}" type="presParOf" srcId="{9F0701E1-92F5-7F4F-A585-B74F6A098700}" destId="{34A47D2F-1E59-B548-A311-8B67B3B02E24}" srcOrd="4" destOrd="0" presId="urn:microsoft.com/office/officeart/2005/8/layout/vProcess5"/>
    <dgm:cxn modelId="{9E3CBDA0-1FF8-BA4B-BF2D-5155FAC0481C}" type="presParOf" srcId="{9F0701E1-92F5-7F4F-A585-B74F6A098700}" destId="{1316F1C2-F8C0-3D45-BDA0-C41EA349B600}" srcOrd="5" destOrd="0" presId="urn:microsoft.com/office/officeart/2005/8/layout/vProcess5"/>
    <dgm:cxn modelId="{64A6F86C-3B5F-2C4E-AFA9-995810EF6C48}" type="presParOf" srcId="{9F0701E1-92F5-7F4F-A585-B74F6A098700}" destId="{3CDF8059-8EE1-B142-A9BF-763A731EC98B}" srcOrd="6" destOrd="0" presId="urn:microsoft.com/office/officeart/2005/8/layout/vProcess5"/>
    <dgm:cxn modelId="{2046DAC0-AE71-8341-AACA-03FA008EA373}" type="presParOf" srcId="{9F0701E1-92F5-7F4F-A585-B74F6A098700}" destId="{A527D454-CA94-B64E-9867-6BF159383E26}" srcOrd="7" destOrd="0" presId="urn:microsoft.com/office/officeart/2005/8/layout/vProcess5"/>
    <dgm:cxn modelId="{9F38FC9A-5EC2-3E41-8818-0C4DAFB12C5D}" type="presParOf" srcId="{9F0701E1-92F5-7F4F-A585-B74F6A098700}" destId="{42961280-E79F-6B47-9724-F99E5025D9F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8A096F3-8F90-9144-8C22-B864C965176F}" type="doc">
      <dgm:prSet loTypeId="urn:microsoft.com/office/officeart/2005/8/layout/vProcess5" loCatId="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2F8C0454-08E2-A242-9C97-E7C11CB4E463}">
      <dgm:prSet phldrT="[Text]"/>
      <dgm:spPr/>
      <dgm:t>
        <a:bodyPr/>
        <a:lstStyle/>
        <a:p>
          <a:r>
            <a:rPr lang="zh-TW" altLang="en-US">
              <a:latin typeface="KaiTi" panose="02010609060101010101" pitchFamily="49" charset="-122"/>
              <a:ea typeface="KaiTi" panose="02010609060101010101" pitchFamily="49" charset="-122"/>
            </a:rPr>
            <a:t>無住生心</a:t>
          </a:r>
          <a:endParaRPr lang="en-US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F3F87AFA-7F57-CE4F-9A39-DDAE79EE2A67}" type="parTrans" cxnId="{904C77A2-0719-7242-B8F9-153B42FC8EA7}">
      <dgm:prSet/>
      <dgm:spPr/>
      <dgm:t>
        <a:bodyPr/>
        <a:lstStyle/>
        <a:p>
          <a:endParaRPr lang="en-US"/>
        </a:p>
      </dgm:t>
    </dgm:pt>
    <dgm:pt modelId="{93F25725-46BF-8442-BD91-414523B89C06}" type="sibTrans" cxnId="{904C77A2-0719-7242-B8F9-153B42FC8EA7}">
      <dgm:prSet/>
      <dgm:spPr/>
      <dgm:t>
        <a:bodyPr/>
        <a:lstStyle/>
        <a:p>
          <a:endParaRPr lang="en-US"/>
        </a:p>
      </dgm:t>
    </dgm:pt>
    <dgm:pt modelId="{8FCA1BB6-1CFC-554E-87B3-1B135C3C54D6}">
      <dgm:prSet/>
      <dgm:spPr/>
      <dgm:t>
        <a:bodyPr/>
        <a:lstStyle/>
        <a:p>
          <a:r>
            <a:rPr lang="en-US" dirty="0" err="1">
              <a:latin typeface="KaiTi" panose="02010609060101010101" pitchFamily="49" charset="-122"/>
              <a:ea typeface="KaiTi" panose="02010609060101010101" pitchFamily="49" charset="-122"/>
            </a:rPr>
            <a:t>發無上正等正覺者</a:t>
          </a:r>
          <a:endParaRPr lang="en-US" dirty="0">
            <a:latin typeface="KaiTi" panose="02010609060101010101" pitchFamily="49" charset="-122"/>
            <a:ea typeface="KaiTi" panose="02010609060101010101" pitchFamily="49" charset="-122"/>
          </a:endParaRPr>
        </a:p>
        <a:p>
          <a:r>
            <a:rPr lang="en-US" dirty="0" err="1">
              <a:latin typeface="KaiTi" panose="02010609060101010101" pitchFamily="49" charset="-122"/>
              <a:ea typeface="KaiTi" panose="02010609060101010101" pitchFamily="49" charset="-122"/>
            </a:rPr>
            <a:t>不應執著四相</a:t>
          </a:r>
          <a:endParaRPr lang="en-US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15EB915C-7674-234A-A196-F1B4B441188D}" type="parTrans" cxnId="{8E1B8995-23AD-FA46-BDB3-17CAD96FEF5C}">
      <dgm:prSet/>
      <dgm:spPr/>
      <dgm:t>
        <a:bodyPr/>
        <a:lstStyle/>
        <a:p>
          <a:endParaRPr lang="en-US"/>
        </a:p>
      </dgm:t>
    </dgm:pt>
    <dgm:pt modelId="{AEC45EE0-437E-114E-95F3-38F41C9BFCA5}" type="sibTrans" cxnId="{8E1B8995-23AD-FA46-BDB3-17CAD96FEF5C}">
      <dgm:prSet/>
      <dgm:spPr/>
      <dgm:t>
        <a:bodyPr/>
        <a:lstStyle/>
        <a:p>
          <a:endParaRPr lang="en-US"/>
        </a:p>
      </dgm:t>
    </dgm:pt>
    <dgm:pt modelId="{DC613B7D-519D-D94E-92D8-7BFB552105C5}">
      <dgm:prSet/>
      <dgm:spPr/>
      <dgm:t>
        <a:bodyPr/>
        <a:lstStyle/>
        <a:p>
          <a:r>
            <a:rPr lang="en-US">
              <a:latin typeface="KaiTi" panose="02010609060101010101" pitchFamily="49" charset="-122"/>
              <a:ea typeface="KaiTi" panose="02010609060101010101" pitchFamily="49" charset="-122"/>
            </a:rPr>
            <a:t>一切存在現象所給予名稱</a:t>
          </a:r>
          <a:r>
            <a:rPr lang="zh-TW" altLang="en-US">
              <a:latin typeface="KaiTi" panose="02010609060101010101" pitchFamily="49" charset="-122"/>
              <a:ea typeface="KaiTi" panose="02010609060101010101" pitchFamily="49" charset="-122"/>
            </a:rPr>
            <a:t>，都是為了方便眾生的理解，不過是個假名</a:t>
          </a:r>
          <a:endParaRPr lang="en-US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8B8559A0-7D93-134F-9D25-9A1090663074}" type="parTrans" cxnId="{B8F32197-0A32-4D42-BC6F-D144BCDEA753}">
      <dgm:prSet/>
      <dgm:spPr/>
      <dgm:t>
        <a:bodyPr/>
        <a:lstStyle/>
        <a:p>
          <a:endParaRPr lang="en-US"/>
        </a:p>
      </dgm:t>
    </dgm:pt>
    <dgm:pt modelId="{7D1DB39C-40F2-004F-9A0D-B5A31DEAC061}" type="sibTrans" cxnId="{B8F32197-0A32-4D42-BC6F-D144BCDEA753}">
      <dgm:prSet/>
      <dgm:spPr/>
      <dgm:t>
        <a:bodyPr/>
        <a:lstStyle/>
        <a:p>
          <a:endParaRPr lang="en-US"/>
        </a:p>
      </dgm:t>
    </dgm:pt>
    <dgm:pt modelId="{9DE7F6BB-8B99-A945-A4A2-2773D3164461}">
      <dgm:prSet/>
      <dgm:spPr/>
      <dgm:t>
        <a:bodyPr/>
        <a:lstStyle/>
        <a:p>
          <a:r>
            <a:rPr lang="en-US" dirty="0" err="1">
              <a:latin typeface="KaiTi" panose="02010609060101010101" pitchFamily="49" charset="-122"/>
              <a:ea typeface="KaiTi" panose="02010609060101010101" pitchFamily="49" charset="-122"/>
            </a:rPr>
            <a:t>受持四句偈</a:t>
          </a:r>
          <a:r>
            <a:rPr lang="zh-TW" altLang="en-US" dirty="0">
              <a:latin typeface="KaiTi" panose="02010609060101010101" pitchFamily="49" charset="-122"/>
              <a:ea typeface="KaiTi" panose="02010609060101010101" pitchFamily="49" charset="-122"/>
            </a:rPr>
            <a:t>，為他人說的福德勝過其他佈施</a:t>
          </a:r>
          <a:endParaRPr lang="en-US" dirty="0">
            <a:latin typeface="KaiTi" panose="02010609060101010101" pitchFamily="49" charset="-122"/>
            <a:ea typeface="KaiTi" panose="02010609060101010101" pitchFamily="49" charset="-122"/>
          </a:endParaRPr>
        </a:p>
      </dgm:t>
    </dgm:pt>
    <dgm:pt modelId="{927BB93E-2C2D-8A46-9460-B43D6E3090DD}" type="parTrans" cxnId="{17D8BC88-E57C-A042-8D39-A2D9759A3243}">
      <dgm:prSet/>
      <dgm:spPr/>
      <dgm:t>
        <a:bodyPr/>
        <a:lstStyle/>
        <a:p>
          <a:endParaRPr lang="en-US"/>
        </a:p>
      </dgm:t>
    </dgm:pt>
    <dgm:pt modelId="{0E2D5E57-6A7D-5F42-BEF0-96672349A614}" type="sibTrans" cxnId="{17D8BC88-E57C-A042-8D39-A2D9759A3243}">
      <dgm:prSet/>
      <dgm:spPr/>
      <dgm:t>
        <a:bodyPr/>
        <a:lstStyle/>
        <a:p>
          <a:endParaRPr lang="en-US"/>
        </a:p>
      </dgm:t>
    </dgm:pt>
    <dgm:pt modelId="{9F0701E1-92F5-7F4F-A585-B74F6A098700}" type="pres">
      <dgm:prSet presAssocID="{F8A096F3-8F90-9144-8C22-B864C965176F}" presName="outerComposite" presStyleCnt="0">
        <dgm:presLayoutVars>
          <dgm:chMax val="5"/>
          <dgm:dir/>
          <dgm:resizeHandles val="exact"/>
        </dgm:presLayoutVars>
      </dgm:prSet>
      <dgm:spPr/>
    </dgm:pt>
    <dgm:pt modelId="{B1710F60-5CB5-6246-8242-E543818EECD4}" type="pres">
      <dgm:prSet presAssocID="{F8A096F3-8F90-9144-8C22-B864C965176F}" presName="dummyMaxCanvas" presStyleCnt="0">
        <dgm:presLayoutVars/>
      </dgm:prSet>
      <dgm:spPr/>
    </dgm:pt>
    <dgm:pt modelId="{8430DC11-0001-2646-AD8C-D7F55A49F842}" type="pres">
      <dgm:prSet presAssocID="{F8A096F3-8F90-9144-8C22-B864C965176F}" presName="FourNodes_1" presStyleLbl="node1" presStyleIdx="0" presStyleCnt="4">
        <dgm:presLayoutVars>
          <dgm:bulletEnabled val="1"/>
        </dgm:presLayoutVars>
      </dgm:prSet>
      <dgm:spPr/>
    </dgm:pt>
    <dgm:pt modelId="{0D2A306D-80ED-114C-AB5F-C0F110B47EBC}" type="pres">
      <dgm:prSet presAssocID="{F8A096F3-8F90-9144-8C22-B864C965176F}" presName="FourNodes_2" presStyleLbl="node1" presStyleIdx="1" presStyleCnt="4">
        <dgm:presLayoutVars>
          <dgm:bulletEnabled val="1"/>
        </dgm:presLayoutVars>
      </dgm:prSet>
      <dgm:spPr/>
    </dgm:pt>
    <dgm:pt modelId="{33F596A4-9871-9B46-A4AB-70467243EFB7}" type="pres">
      <dgm:prSet presAssocID="{F8A096F3-8F90-9144-8C22-B864C965176F}" presName="FourNodes_3" presStyleLbl="node1" presStyleIdx="2" presStyleCnt="4">
        <dgm:presLayoutVars>
          <dgm:bulletEnabled val="1"/>
        </dgm:presLayoutVars>
      </dgm:prSet>
      <dgm:spPr/>
    </dgm:pt>
    <dgm:pt modelId="{601B0DDC-8600-8041-9F17-20D9ECF65FC0}" type="pres">
      <dgm:prSet presAssocID="{F8A096F3-8F90-9144-8C22-B864C965176F}" presName="FourNodes_4" presStyleLbl="node1" presStyleIdx="3" presStyleCnt="4">
        <dgm:presLayoutVars>
          <dgm:bulletEnabled val="1"/>
        </dgm:presLayoutVars>
      </dgm:prSet>
      <dgm:spPr/>
    </dgm:pt>
    <dgm:pt modelId="{541332E3-1C73-D048-BA0B-6A16A6CA62DF}" type="pres">
      <dgm:prSet presAssocID="{F8A096F3-8F90-9144-8C22-B864C965176F}" presName="FourConn_1-2" presStyleLbl="fgAccFollowNode1" presStyleIdx="0" presStyleCnt="3">
        <dgm:presLayoutVars>
          <dgm:bulletEnabled val="1"/>
        </dgm:presLayoutVars>
      </dgm:prSet>
      <dgm:spPr/>
    </dgm:pt>
    <dgm:pt modelId="{1BCFE149-1A4E-9647-9A22-862E2088BC74}" type="pres">
      <dgm:prSet presAssocID="{F8A096F3-8F90-9144-8C22-B864C965176F}" presName="FourConn_2-3" presStyleLbl="fgAccFollowNode1" presStyleIdx="1" presStyleCnt="3">
        <dgm:presLayoutVars>
          <dgm:bulletEnabled val="1"/>
        </dgm:presLayoutVars>
      </dgm:prSet>
      <dgm:spPr/>
    </dgm:pt>
    <dgm:pt modelId="{EF0150E9-4868-3247-A247-8A7CF9828CC4}" type="pres">
      <dgm:prSet presAssocID="{F8A096F3-8F90-9144-8C22-B864C965176F}" presName="FourConn_3-4" presStyleLbl="fgAccFollowNode1" presStyleIdx="2" presStyleCnt="3">
        <dgm:presLayoutVars>
          <dgm:bulletEnabled val="1"/>
        </dgm:presLayoutVars>
      </dgm:prSet>
      <dgm:spPr/>
    </dgm:pt>
    <dgm:pt modelId="{286A9755-1A39-1F42-9AEA-7325737B3FBC}" type="pres">
      <dgm:prSet presAssocID="{F8A096F3-8F90-9144-8C22-B864C965176F}" presName="FourNodes_1_text" presStyleLbl="node1" presStyleIdx="3" presStyleCnt="4">
        <dgm:presLayoutVars>
          <dgm:bulletEnabled val="1"/>
        </dgm:presLayoutVars>
      </dgm:prSet>
      <dgm:spPr/>
    </dgm:pt>
    <dgm:pt modelId="{3CCFF19F-83E9-3E4D-99B0-F0FB36D9F9F1}" type="pres">
      <dgm:prSet presAssocID="{F8A096F3-8F90-9144-8C22-B864C965176F}" presName="FourNodes_2_text" presStyleLbl="node1" presStyleIdx="3" presStyleCnt="4">
        <dgm:presLayoutVars>
          <dgm:bulletEnabled val="1"/>
        </dgm:presLayoutVars>
      </dgm:prSet>
      <dgm:spPr/>
    </dgm:pt>
    <dgm:pt modelId="{96A6ACD4-C7B2-444F-B4E8-1E897A093EB0}" type="pres">
      <dgm:prSet presAssocID="{F8A096F3-8F90-9144-8C22-B864C965176F}" presName="FourNodes_3_text" presStyleLbl="node1" presStyleIdx="3" presStyleCnt="4">
        <dgm:presLayoutVars>
          <dgm:bulletEnabled val="1"/>
        </dgm:presLayoutVars>
      </dgm:prSet>
      <dgm:spPr/>
    </dgm:pt>
    <dgm:pt modelId="{6447FAC2-C50B-9E4F-AFB1-45D333598C27}" type="pres">
      <dgm:prSet presAssocID="{F8A096F3-8F90-9144-8C22-B864C965176F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87F1D04-AE41-7048-A316-331580939586}" type="presOf" srcId="{AEC45EE0-437E-114E-95F3-38F41C9BFCA5}" destId="{1BCFE149-1A4E-9647-9A22-862E2088BC74}" srcOrd="0" destOrd="0" presId="urn:microsoft.com/office/officeart/2005/8/layout/vProcess5"/>
    <dgm:cxn modelId="{C80F9C0E-8641-0246-9E79-49B955EB52A4}" type="presOf" srcId="{F8A096F3-8F90-9144-8C22-B864C965176F}" destId="{9F0701E1-92F5-7F4F-A585-B74F6A098700}" srcOrd="0" destOrd="0" presId="urn:microsoft.com/office/officeart/2005/8/layout/vProcess5"/>
    <dgm:cxn modelId="{67536C32-3E0E-BD42-ACD3-AD7296F7D3C2}" type="presOf" srcId="{7D1DB39C-40F2-004F-9A0D-B5A31DEAC061}" destId="{EF0150E9-4868-3247-A247-8A7CF9828CC4}" srcOrd="0" destOrd="0" presId="urn:microsoft.com/office/officeart/2005/8/layout/vProcess5"/>
    <dgm:cxn modelId="{2B14D650-FCC8-294C-A2B6-9755C29D8ED0}" type="presOf" srcId="{8FCA1BB6-1CFC-554E-87B3-1B135C3C54D6}" destId="{0D2A306D-80ED-114C-AB5F-C0F110B47EBC}" srcOrd="0" destOrd="0" presId="urn:microsoft.com/office/officeart/2005/8/layout/vProcess5"/>
    <dgm:cxn modelId="{E0204479-E272-8E42-994B-AC6DA9959682}" type="presOf" srcId="{DC613B7D-519D-D94E-92D8-7BFB552105C5}" destId="{33F596A4-9871-9B46-A4AB-70467243EFB7}" srcOrd="0" destOrd="0" presId="urn:microsoft.com/office/officeart/2005/8/layout/vProcess5"/>
    <dgm:cxn modelId="{17D8BC88-E57C-A042-8D39-A2D9759A3243}" srcId="{F8A096F3-8F90-9144-8C22-B864C965176F}" destId="{9DE7F6BB-8B99-A945-A4A2-2773D3164461}" srcOrd="3" destOrd="0" parTransId="{927BB93E-2C2D-8A46-9460-B43D6E3090DD}" sibTransId="{0E2D5E57-6A7D-5F42-BEF0-96672349A614}"/>
    <dgm:cxn modelId="{49E0558F-84FD-2F4B-B696-47DD8CAAAC8C}" type="presOf" srcId="{93F25725-46BF-8442-BD91-414523B89C06}" destId="{541332E3-1C73-D048-BA0B-6A16A6CA62DF}" srcOrd="0" destOrd="0" presId="urn:microsoft.com/office/officeart/2005/8/layout/vProcess5"/>
    <dgm:cxn modelId="{8E1B8995-23AD-FA46-BDB3-17CAD96FEF5C}" srcId="{F8A096F3-8F90-9144-8C22-B864C965176F}" destId="{8FCA1BB6-1CFC-554E-87B3-1B135C3C54D6}" srcOrd="1" destOrd="0" parTransId="{15EB915C-7674-234A-A196-F1B4B441188D}" sibTransId="{AEC45EE0-437E-114E-95F3-38F41C9BFCA5}"/>
    <dgm:cxn modelId="{B8F32197-0A32-4D42-BC6F-D144BCDEA753}" srcId="{F8A096F3-8F90-9144-8C22-B864C965176F}" destId="{DC613B7D-519D-D94E-92D8-7BFB552105C5}" srcOrd="2" destOrd="0" parTransId="{8B8559A0-7D93-134F-9D25-9A1090663074}" sibTransId="{7D1DB39C-40F2-004F-9A0D-B5A31DEAC061}"/>
    <dgm:cxn modelId="{904C77A2-0719-7242-B8F9-153B42FC8EA7}" srcId="{F8A096F3-8F90-9144-8C22-B864C965176F}" destId="{2F8C0454-08E2-A242-9C97-E7C11CB4E463}" srcOrd="0" destOrd="0" parTransId="{F3F87AFA-7F57-CE4F-9A39-DDAE79EE2A67}" sibTransId="{93F25725-46BF-8442-BD91-414523B89C06}"/>
    <dgm:cxn modelId="{87F4B4AA-D151-E44A-8AA6-8F85668975A4}" type="presOf" srcId="{2F8C0454-08E2-A242-9C97-E7C11CB4E463}" destId="{286A9755-1A39-1F42-9AEA-7325737B3FBC}" srcOrd="1" destOrd="0" presId="urn:microsoft.com/office/officeart/2005/8/layout/vProcess5"/>
    <dgm:cxn modelId="{AD5F1FB3-8802-C942-8E3D-F2D6D02891E3}" type="presOf" srcId="{2F8C0454-08E2-A242-9C97-E7C11CB4E463}" destId="{8430DC11-0001-2646-AD8C-D7F55A49F842}" srcOrd="0" destOrd="0" presId="urn:microsoft.com/office/officeart/2005/8/layout/vProcess5"/>
    <dgm:cxn modelId="{77746BB3-C364-EE42-A6E0-DCF371733777}" type="presOf" srcId="{8FCA1BB6-1CFC-554E-87B3-1B135C3C54D6}" destId="{3CCFF19F-83E9-3E4D-99B0-F0FB36D9F9F1}" srcOrd="1" destOrd="0" presId="urn:microsoft.com/office/officeart/2005/8/layout/vProcess5"/>
    <dgm:cxn modelId="{EDB3BAC9-42AB-0847-82D7-CF5A7375985D}" type="presOf" srcId="{9DE7F6BB-8B99-A945-A4A2-2773D3164461}" destId="{601B0DDC-8600-8041-9F17-20D9ECF65FC0}" srcOrd="0" destOrd="0" presId="urn:microsoft.com/office/officeart/2005/8/layout/vProcess5"/>
    <dgm:cxn modelId="{DC1F9CD2-EA6C-C442-AEF3-E468E178407C}" type="presOf" srcId="{9DE7F6BB-8B99-A945-A4A2-2773D3164461}" destId="{6447FAC2-C50B-9E4F-AFB1-45D333598C27}" srcOrd="1" destOrd="0" presId="urn:microsoft.com/office/officeart/2005/8/layout/vProcess5"/>
    <dgm:cxn modelId="{1D9F40D7-6F02-924D-AB6F-43DD8C3E256C}" type="presOf" srcId="{DC613B7D-519D-D94E-92D8-7BFB552105C5}" destId="{96A6ACD4-C7B2-444F-B4E8-1E897A093EB0}" srcOrd="1" destOrd="0" presId="urn:microsoft.com/office/officeart/2005/8/layout/vProcess5"/>
    <dgm:cxn modelId="{F906B3E3-8037-D747-AEEB-F806921C7D91}" type="presParOf" srcId="{9F0701E1-92F5-7F4F-A585-B74F6A098700}" destId="{B1710F60-5CB5-6246-8242-E543818EECD4}" srcOrd="0" destOrd="0" presId="urn:microsoft.com/office/officeart/2005/8/layout/vProcess5"/>
    <dgm:cxn modelId="{CA33ADB9-B9EC-9740-B48C-F3C13FCD3DB6}" type="presParOf" srcId="{9F0701E1-92F5-7F4F-A585-B74F6A098700}" destId="{8430DC11-0001-2646-AD8C-D7F55A49F842}" srcOrd="1" destOrd="0" presId="urn:microsoft.com/office/officeart/2005/8/layout/vProcess5"/>
    <dgm:cxn modelId="{8941502E-990B-F448-A9AB-4CFC1047FB2F}" type="presParOf" srcId="{9F0701E1-92F5-7F4F-A585-B74F6A098700}" destId="{0D2A306D-80ED-114C-AB5F-C0F110B47EBC}" srcOrd="2" destOrd="0" presId="urn:microsoft.com/office/officeart/2005/8/layout/vProcess5"/>
    <dgm:cxn modelId="{B24A0064-F2F9-834C-B9CA-ADF44BE0EB68}" type="presParOf" srcId="{9F0701E1-92F5-7F4F-A585-B74F6A098700}" destId="{33F596A4-9871-9B46-A4AB-70467243EFB7}" srcOrd="3" destOrd="0" presId="urn:microsoft.com/office/officeart/2005/8/layout/vProcess5"/>
    <dgm:cxn modelId="{79CEE518-CA82-8645-B107-3DEA62815950}" type="presParOf" srcId="{9F0701E1-92F5-7F4F-A585-B74F6A098700}" destId="{601B0DDC-8600-8041-9F17-20D9ECF65FC0}" srcOrd="4" destOrd="0" presId="urn:microsoft.com/office/officeart/2005/8/layout/vProcess5"/>
    <dgm:cxn modelId="{A23B0B3E-A925-2F42-AE5E-3F78240B7362}" type="presParOf" srcId="{9F0701E1-92F5-7F4F-A585-B74F6A098700}" destId="{541332E3-1C73-D048-BA0B-6A16A6CA62DF}" srcOrd="5" destOrd="0" presId="urn:microsoft.com/office/officeart/2005/8/layout/vProcess5"/>
    <dgm:cxn modelId="{8EE8DBC0-7BB6-AA4B-8F57-97C21D6A00DA}" type="presParOf" srcId="{9F0701E1-92F5-7F4F-A585-B74F6A098700}" destId="{1BCFE149-1A4E-9647-9A22-862E2088BC74}" srcOrd="6" destOrd="0" presId="urn:microsoft.com/office/officeart/2005/8/layout/vProcess5"/>
    <dgm:cxn modelId="{C3630814-B2E1-0247-A0E7-C2EB7B84DC04}" type="presParOf" srcId="{9F0701E1-92F5-7F4F-A585-B74F6A098700}" destId="{EF0150E9-4868-3247-A247-8A7CF9828CC4}" srcOrd="7" destOrd="0" presId="urn:microsoft.com/office/officeart/2005/8/layout/vProcess5"/>
    <dgm:cxn modelId="{112F9A45-AFDD-BC4E-B8A0-186819DF86DF}" type="presParOf" srcId="{9F0701E1-92F5-7F4F-A585-B74F6A098700}" destId="{286A9755-1A39-1F42-9AEA-7325737B3FBC}" srcOrd="8" destOrd="0" presId="urn:microsoft.com/office/officeart/2005/8/layout/vProcess5"/>
    <dgm:cxn modelId="{58C9BFE7-D887-F946-9DAD-20B053C9B8F9}" type="presParOf" srcId="{9F0701E1-92F5-7F4F-A585-B74F6A098700}" destId="{3CCFF19F-83E9-3E4D-99B0-F0FB36D9F9F1}" srcOrd="9" destOrd="0" presId="urn:microsoft.com/office/officeart/2005/8/layout/vProcess5"/>
    <dgm:cxn modelId="{3A01C321-7219-E14B-AFFA-9F7AA5A035C5}" type="presParOf" srcId="{9F0701E1-92F5-7F4F-A585-B74F6A098700}" destId="{96A6ACD4-C7B2-444F-B4E8-1E897A093EB0}" srcOrd="10" destOrd="0" presId="urn:microsoft.com/office/officeart/2005/8/layout/vProcess5"/>
    <dgm:cxn modelId="{36D0FF32-0C7E-854E-B079-A3D43CA32334}" type="presParOf" srcId="{9F0701E1-92F5-7F4F-A585-B74F6A098700}" destId="{6447FAC2-C50B-9E4F-AFB1-45D333598C27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98D2D1-F4DD-6D49-8105-25013737648F}">
      <dsp:nvSpPr>
        <dsp:cNvPr id="0" name=""/>
        <dsp:cNvSpPr/>
      </dsp:nvSpPr>
      <dsp:spPr>
        <a:xfrm>
          <a:off x="29" y="62102"/>
          <a:ext cx="2848570" cy="8352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>
              <a:latin typeface="KaiTi" panose="02010609060101010101" pitchFamily="49" charset="-122"/>
              <a:ea typeface="KaiTi" panose="02010609060101010101" pitchFamily="49" charset="-122"/>
            </a:rPr>
            <a:t>福德</a:t>
          </a:r>
          <a:endParaRPr lang="en-US" sz="29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29" y="62102"/>
        <a:ext cx="2848570" cy="835200"/>
      </dsp:txXfrm>
    </dsp:sp>
    <dsp:sp modelId="{6BBD9F35-5861-1343-A1B9-19CA8BC8B8B0}">
      <dsp:nvSpPr>
        <dsp:cNvPr id="0" name=""/>
        <dsp:cNvSpPr/>
      </dsp:nvSpPr>
      <dsp:spPr>
        <a:xfrm>
          <a:off x="29" y="897302"/>
          <a:ext cx="2848570" cy="3104595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 err="1">
              <a:latin typeface="KaiTi" panose="02010609060101010101" pitchFamily="49" charset="-122"/>
              <a:ea typeface="KaiTi" panose="02010609060101010101" pitchFamily="49" charset="-122"/>
            </a:rPr>
            <a:t>透過</a:t>
          </a:r>
          <a:r>
            <a:rPr lang="zh-TW" altLang="en-US" sz="2900" kern="1200" dirty="0">
              <a:latin typeface="KaiTi" panose="02010609060101010101" pitchFamily="49" charset="-122"/>
              <a:ea typeface="KaiTi" panose="02010609060101010101" pitchFamily="49" charset="-122"/>
            </a:rPr>
            <a:t> 佈施 忍辱 持戒 精進 所產生的果</a:t>
          </a:r>
          <a:endParaRPr lang="en-US" sz="2900" kern="1200" dirty="0">
            <a:latin typeface="KaiTi" panose="02010609060101010101" pitchFamily="49" charset="-122"/>
            <a:ea typeface="KaiTi" panose="02010609060101010101" pitchFamily="49" charset="-122"/>
          </a:endParaRP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 err="1">
              <a:latin typeface="KaiTi" panose="02010609060101010101" pitchFamily="49" charset="-122"/>
              <a:ea typeface="KaiTi" panose="02010609060101010101" pitchFamily="49" charset="-122"/>
            </a:rPr>
            <a:t>外修事功</a:t>
          </a:r>
          <a:r>
            <a:rPr lang="zh-TW" altLang="en-US" sz="2900" kern="1200" dirty="0">
              <a:latin typeface="KaiTi" panose="02010609060101010101" pitchFamily="49" charset="-122"/>
              <a:ea typeface="KaiTi" panose="02010609060101010101" pitchFamily="49" charset="-122"/>
            </a:rPr>
            <a:t> </a:t>
          </a:r>
          <a:r>
            <a:rPr lang="en-US" altLang="zh-TW" sz="2900" kern="1200" dirty="0">
              <a:latin typeface="KaiTi" panose="02010609060101010101" pitchFamily="49" charset="-122"/>
              <a:ea typeface="KaiTi" panose="02010609060101010101" pitchFamily="49" charset="-122"/>
            </a:rPr>
            <a:t>–</a:t>
          </a:r>
          <a:r>
            <a:rPr lang="zh-TW" altLang="en-US" sz="2900" kern="1200" dirty="0">
              <a:latin typeface="KaiTi" panose="02010609060101010101" pitchFamily="49" charset="-122"/>
              <a:ea typeface="KaiTi" panose="02010609060101010101" pitchFamily="49" charset="-122"/>
            </a:rPr>
            <a:t> 有漏智</a:t>
          </a:r>
          <a:endParaRPr lang="en-US" sz="29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29" y="897302"/>
        <a:ext cx="2848570" cy="3104595"/>
      </dsp:txXfrm>
    </dsp:sp>
    <dsp:sp modelId="{A18B5479-BC18-8243-BA02-488A0EA3D17E}">
      <dsp:nvSpPr>
        <dsp:cNvPr id="0" name=""/>
        <dsp:cNvSpPr/>
      </dsp:nvSpPr>
      <dsp:spPr>
        <a:xfrm>
          <a:off x="3247429" y="87784"/>
          <a:ext cx="2848570" cy="8352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>
              <a:latin typeface="KaiTi" panose="02010609060101010101" pitchFamily="49" charset="-122"/>
              <a:ea typeface="KaiTi" panose="02010609060101010101" pitchFamily="49" charset="-122"/>
            </a:rPr>
            <a:t>功德</a:t>
          </a:r>
          <a:endParaRPr lang="en-US" sz="29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3247429" y="87784"/>
        <a:ext cx="2848570" cy="835200"/>
      </dsp:txXfrm>
    </dsp:sp>
    <dsp:sp modelId="{38F06F0B-1500-BD45-AB10-BB46847C8292}">
      <dsp:nvSpPr>
        <dsp:cNvPr id="0" name=""/>
        <dsp:cNvSpPr/>
      </dsp:nvSpPr>
      <dsp:spPr>
        <a:xfrm>
          <a:off x="3247399" y="897302"/>
          <a:ext cx="2848570" cy="3104595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 err="1">
              <a:latin typeface="KaiTi" panose="02010609060101010101" pitchFamily="49" charset="-122"/>
              <a:ea typeface="KaiTi" panose="02010609060101010101" pitchFamily="49" charset="-122"/>
            </a:rPr>
            <a:t>透過</a:t>
          </a:r>
          <a:r>
            <a:rPr lang="zh-TW" altLang="en-US" sz="2900" kern="1200" dirty="0">
              <a:latin typeface="KaiTi" panose="02010609060101010101" pitchFamily="49" charset="-122"/>
              <a:ea typeface="KaiTi" panose="02010609060101010101" pitchFamily="49" charset="-122"/>
            </a:rPr>
            <a:t> 對般若經典信心清淨， 受持讀誦而證得</a:t>
          </a:r>
          <a:endParaRPr lang="en-US" sz="2900" kern="1200" dirty="0">
            <a:latin typeface="KaiTi" panose="02010609060101010101" pitchFamily="49" charset="-122"/>
            <a:ea typeface="KaiTi" panose="02010609060101010101" pitchFamily="49" charset="-122"/>
          </a:endParaRP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 err="1">
              <a:latin typeface="KaiTi" panose="02010609060101010101" pitchFamily="49" charset="-122"/>
              <a:ea typeface="KaiTi" panose="02010609060101010101" pitchFamily="49" charset="-122"/>
            </a:rPr>
            <a:t>內證佛性</a:t>
          </a:r>
          <a:r>
            <a:rPr lang="zh-TW" altLang="en-US" sz="2900" kern="1200" dirty="0">
              <a:latin typeface="KaiTi" panose="02010609060101010101" pitchFamily="49" charset="-122"/>
              <a:ea typeface="KaiTi" panose="02010609060101010101" pitchFamily="49" charset="-122"/>
            </a:rPr>
            <a:t> </a:t>
          </a:r>
          <a:r>
            <a:rPr lang="en-US" altLang="zh-TW" sz="2900" kern="1200" dirty="0">
              <a:latin typeface="KaiTi" panose="02010609060101010101" pitchFamily="49" charset="-122"/>
              <a:ea typeface="KaiTi" panose="02010609060101010101" pitchFamily="49" charset="-122"/>
            </a:rPr>
            <a:t>–</a:t>
          </a:r>
          <a:r>
            <a:rPr lang="zh-TW" altLang="en-US" sz="2900" kern="1200" dirty="0">
              <a:latin typeface="KaiTi" panose="02010609060101010101" pitchFamily="49" charset="-122"/>
              <a:ea typeface="KaiTi" panose="02010609060101010101" pitchFamily="49" charset="-122"/>
            </a:rPr>
            <a:t> 無漏智 </a:t>
          </a:r>
          <a:endParaRPr lang="en-US" sz="29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3247399" y="897302"/>
        <a:ext cx="2848570" cy="31045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04C3C0-125D-894E-8793-3FD629B9A2BF}">
      <dsp:nvSpPr>
        <dsp:cNvPr id="0" name=""/>
        <dsp:cNvSpPr/>
      </dsp:nvSpPr>
      <dsp:spPr>
        <a:xfrm>
          <a:off x="6172" y="39285"/>
          <a:ext cx="2515492" cy="100619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20320" rIns="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>
              <a:latin typeface="KaiTi" panose="02010609060101010101" pitchFamily="49" charset="-122"/>
              <a:ea typeface="KaiTi" panose="02010609060101010101" pitchFamily="49" charset="-122"/>
            </a:rPr>
            <a:t>須陀洹</a:t>
          </a:r>
          <a:endParaRPr lang="en-US" sz="32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509271" y="39285"/>
        <a:ext cx="1509295" cy="1006197"/>
      </dsp:txXfrm>
    </dsp:sp>
    <dsp:sp modelId="{BFDF2983-FD49-694A-8576-ADFF895CD589}">
      <dsp:nvSpPr>
        <dsp:cNvPr id="0" name=""/>
        <dsp:cNvSpPr/>
      </dsp:nvSpPr>
      <dsp:spPr>
        <a:xfrm>
          <a:off x="2194651" y="124812"/>
          <a:ext cx="20878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KaiTi" panose="02010609060101010101" pitchFamily="49" charset="-122"/>
              <a:ea typeface="KaiTi" panose="02010609060101010101" pitchFamily="49" charset="-122"/>
            </a:rPr>
            <a:t>入流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2612223" y="124812"/>
        <a:ext cx="1252716" cy="835143"/>
      </dsp:txXfrm>
    </dsp:sp>
    <dsp:sp modelId="{2457281B-1D75-BD41-8B33-76603C04D9E0}">
      <dsp:nvSpPr>
        <dsp:cNvPr id="0" name=""/>
        <dsp:cNvSpPr/>
      </dsp:nvSpPr>
      <dsp:spPr>
        <a:xfrm>
          <a:off x="3990209" y="124812"/>
          <a:ext cx="20878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KaiTi" panose="02010609060101010101" pitchFamily="49" charset="-122"/>
              <a:ea typeface="KaiTi" panose="02010609060101010101" pitchFamily="49" charset="-122"/>
            </a:rPr>
            <a:t>初</a:t>
          </a:r>
          <a:r>
            <a:rPr lang="zh-TW" altLang="en-US" sz="1600" kern="1200" dirty="0">
              <a:latin typeface="KaiTi" panose="02010609060101010101" pitchFamily="49" charset="-122"/>
              <a:ea typeface="KaiTi" panose="02010609060101010101" pitchFamily="49" charset="-122"/>
            </a:rPr>
            <a:t>（預）入聖人之流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4407781" y="124812"/>
        <a:ext cx="1252716" cy="835143"/>
      </dsp:txXfrm>
    </dsp:sp>
    <dsp:sp modelId="{736EA04B-4951-D24D-87A4-B25EA5416DD6}">
      <dsp:nvSpPr>
        <dsp:cNvPr id="0" name=""/>
        <dsp:cNvSpPr/>
      </dsp:nvSpPr>
      <dsp:spPr>
        <a:xfrm>
          <a:off x="5785768" y="124812"/>
          <a:ext cx="20878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KaiTi" panose="02010609060101010101" pitchFamily="49" charset="-122"/>
              <a:ea typeface="KaiTi" panose="02010609060101010101" pitchFamily="49" charset="-122"/>
            </a:rPr>
            <a:t>欲界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6203340" y="124812"/>
        <a:ext cx="1252716" cy="835143"/>
      </dsp:txXfrm>
    </dsp:sp>
    <dsp:sp modelId="{C6B564C9-9A43-5540-B248-D47977EF5D58}">
      <dsp:nvSpPr>
        <dsp:cNvPr id="0" name=""/>
        <dsp:cNvSpPr/>
      </dsp:nvSpPr>
      <dsp:spPr>
        <a:xfrm>
          <a:off x="6172" y="1186350"/>
          <a:ext cx="2515492" cy="100619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20320" rIns="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>
              <a:latin typeface="KaiTi" panose="02010609060101010101" pitchFamily="49" charset="-122"/>
              <a:ea typeface="KaiTi" panose="02010609060101010101" pitchFamily="49" charset="-122"/>
            </a:rPr>
            <a:t>斯陀含</a:t>
          </a:r>
          <a:endParaRPr lang="en-US" sz="44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509271" y="1186350"/>
        <a:ext cx="1509295" cy="1006197"/>
      </dsp:txXfrm>
    </dsp:sp>
    <dsp:sp modelId="{D320CCD1-1049-0043-9CBF-687EBB89BB2D}">
      <dsp:nvSpPr>
        <dsp:cNvPr id="0" name=""/>
        <dsp:cNvSpPr/>
      </dsp:nvSpPr>
      <dsp:spPr>
        <a:xfrm>
          <a:off x="2194651" y="1271877"/>
          <a:ext cx="20878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600" kern="1200" dirty="0">
              <a:latin typeface="KaiTi" panose="02010609060101010101" pitchFamily="49" charset="-122"/>
              <a:ea typeface="KaiTi" panose="02010609060101010101" pitchFamily="49" charset="-122"/>
            </a:rPr>
            <a:t>一往來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2612223" y="1271877"/>
        <a:ext cx="1252716" cy="835143"/>
      </dsp:txXfrm>
    </dsp:sp>
    <dsp:sp modelId="{A4F354BF-352E-5343-A114-B72C8018C904}">
      <dsp:nvSpPr>
        <dsp:cNvPr id="0" name=""/>
        <dsp:cNvSpPr/>
      </dsp:nvSpPr>
      <dsp:spPr>
        <a:xfrm>
          <a:off x="3990209" y="1271877"/>
          <a:ext cx="20878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latin typeface="KaiTi" panose="02010609060101010101" pitchFamily="49" charset="-122"/>
              <a:ea typeface="KaiTi" panose="02010609060101010101" pitchFamily="49" charset="-122"/>
            </a:rPr>
            <a:t>死後前往天上做一世天人</a:t>
          </a:r>
          <a:r>
            <a:rPr lang="zh-TW" altLang="en-US" sz="1200" kern="1200" dirty="0">
              <a:latin typeface="KaiTi" panose="02010609060101010101" pitchFamily="49" charset="-122"/>
              <a:ea typeface="KaiTi" panose="02010609060101010101" pitchFamily="49" charset="-122"/>
            </a:rPr>
            <a:t>，再誕生人間世界一次就不再來欲界受生死</a:t>
          </a:r>
          <a:endParaRPr lang="en-US" sz="12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4407781" y="1271877"/>
        <a:ext cx="1252716" cy="835143"/>
      </dsp:txXfrm>
    </dsp:sp>
    <dsp:sp modelId="{827C3270-5086-1845-9914-70081FDD979A}">
      <dsp:nvSpPr>
        <dsp:cNvPr id="0" name=""/>
        <dsp:cNvSpPr/>
      </dsp:nvSpPr>
      <dsp:spPr>
        <a:xfrm>
          <a:off x="5785768" y="1271877"/>
          <a:ext cx="20878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KaiTi" panose="02010609060101010101" pitchFamily="49" charset="-122"/>
              <a:ea typeface="KaiTi" panose="02010609060101010101" pitchFamily="49" charset="-122"/>
            </a:rPr>
            <a:t>欲界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6203340" y="1271877"/>
        <a:ext cx="1252716" cy="835143"/>
      </dsp:txXfrm>
    </dsp:sp>
    <dsp:sp modelId="{D98213F2-31A9-9F46-B8CD-73BBD767C103}">
      <dsp:nvSpPr>
        <dsp:cNvPr id="0" name=""/>
        <dsp:cNvSpPr/>
      </dsp:nvSpPr>
      <dsp:spPr>
        <a:xfrm>
          <a:off x="6172" y="2333415"/>
          <a:ext cx="2515492" cy="100619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20320" rIns="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>
              <a:latin typeface="KaiTi" panose="02010609060101010101" pitchFamily="49" charset="-122"/>
              <a:ea typeface="KaiTi" panose="02010609060101010101" pitchFamily="49" charset="-122"/>
            </a:rPr>
            <a:t>阿那含</a:t>
          </a:r>
          <a:endParaRPr lang="en-US" sz="44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509271" y="2333415"/>
        <a:ext cx="1509295" cy="1006197"/>
      </dsp:txXfrm>
    </dsp:sp>
    <dsp:sp modelId="{481B15D4-1645-FC46-BF79-648339CB33D2}">
      <dsp:nvSpPr>
        <dsp:cNvPr id="0" name=""/>
        <dsp:cNvSpPr/>
      </dsp:nvSpPr>
      <dsp:spPr>
        <a:xfrm>
          <a:off x="2194651" y="2418942"/>
          <a:ext cx="20878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KaiTi" panose="02010609060101010101" pitchFamily="49" charset="-122"/>
              <a:ea typeface="KaiTi" panose="02010609060101010101" pitchFamily="49" charset="-122"/>
            </a:rPr>
            <a:t>不來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2612223" y="2418942"/>
        <a:ext cx="1252716" cy="835143"/>
      </dsp:txXfrm>
    </dsp:sp>
    <dsp:sp modelId="{24B9CB1A-CACA-A94B-8D1C-DF556F2FD87F}">
      <dsp:nvSpPr>
        <dsp:cNvPr id="0" name=""/>
        <dsp:cNvSpPr/>
      </dsp:nvSpPr>
      <dsp:spPr>
        <a:xfrm>
          <a:off x="3990209" y="2418942"/>
          <a:ext cx="20878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7620" rIns="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latin typeface="KaiTi" panose="02010609060101010101" pitchFamily="49" charset="-122"/>
              <a:ea typeface="KaiTi" panose="02010609060101010101" pitchFamily="49" charset="-122"/>
            </a:rPr>
            <a:t>未來將生在色界或無色界</a:t>
          </a:r>
          <a:r>
            <a:rPr lang="zh-TW" altLang="en-US" sz="1200" kern="1200" dirty="0">
              <a:latin typeface="KaiTi" panose="02010609060101010101" pitchFamily="49" charset="-122"/>
              <a:ea typeface="KaiTi" panose="02010609060101010101" pitchFamily="49" charset="-122"/>
            </a:rPr>
            <a:t>，不再來欲界受生死</a:t>
          </a:r>
          <a:endParaRPr lang="en-US" sz="12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4407781" y="2418942"/>
        <a:ext cx="1252716" cy="835143"/>
      </dsp:txXfrm>
    </dsp:sp>
    <dsp:sp modelId="{11B68D6A-AAA4-A64D-BCF5-6A057E3EE8BD}">
      <dsp:nvSpPr>
        <dsp:cNvPr id="0" name=""/>
        <dsp:cNvSpPr/>
      </dsp:nvSpPr>
      <dsp:spPr>
        <a:xfrm>
          <a:off x="5785768" y="2418942"/>
          <a:ext cx="20878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KaiTi" panose="02010609060101010101" pitchFamily="49" charset="-122"/>
              <a:ea typeface="KaiTi" panose="02010609060101010101" pitchFamily="49" charset="-122"/>
            </a:rPr>
            <a:t>色界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KaiTi" panose="02010609060101010101" pitchFamily="49" charset="-122"/>
              <a:ea typeface="KaiTi" panose="02010609060101010101" pitchFamily="49" charset="-122"/>
            </a:rPr>
            <a:t>無色界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6203340" y="2418942"/>
        <a:ext cx="1252716" cy="835143"/>
      </dsp:txXfrm>
    </dsp:sp>
    <dsp:sp modelId="{55C7BAF1-E669-774A-8D3C-0483C2393892}">
      <dsp:nvSpPr>
        <dsp:cNvPr id="0" name=""/>
        <dsp:cNvSpPr/>
      </dsp:nvSpPr>
      <dsp:spPr>
        <a:xfrm>
          <a:off x="6172" y="3480480"/>
          <a:ext cx="2515492" cy="100619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20320" rIns="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>
              <a:latin typeface="KaiTi" panose="02010609060101010101" pitchFamily="49" charset="-122"/>
              <a:ea typeface="KaiTi" panose="02010609060101010101" pitchFamily="49" charset="-122"/>
            </a:rPr>
            <a:t>阿羅漢</a:t>
          </a:r>
          <a:endParaRPr lang="en-US" sz="44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509271" y="3480480"/>
        <a:ext cx="1509295" cy="1006197"/>
      </dsp:txXfrm>
    </dsp:sp>
    <dsp:sp modelId="{8DA300B4-16A1-1F4B-AE2F-866078B9E4A1}">
      <dsp:nvSpPr>
        <dsp:cNvPr id="0" name=""/>
        <dsp:cNvSpPr/>
      </dsp:nvSpPr>
      <dsp:spPr>
        <a:xfrm>
          <a:off x="2194651" y="3566006"/>
          <a:ext cx="24376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KaiTi" panose="02010609060101010101" pitchFamily="49" charset="-122"/>
              <a:ea typeface="KaiTi" panose="02010609060101010101" pitchFamily="49" charset="-122"/>
            </a:rPr>
            <a:t>已入涅槃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2612223" y="3566006"/>
        <a:ext cx="1602516" cy="835143"/>
      </dsp:txXfrm>
    </dsp:sp>
    <dsp:sp modelId="{3F17D9BB-7D37-BF4A-BBE4-C5914209A906}">
      <dsp:nvSpPr>
        <dsp:cNvPr id="0" name=""/>
        <dsp:cNvSpPr/>
      </dsp:nvSpPr>
      <dsp:spPr>
        <a:xfrm>
          <a:off x="4340009" y="3566006"/>
          <a:ext cx="20878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KaiTi" panose="02010609060101010101" pitchFamily="49" charset="-122"/>
              <a:ea typeface="KaiTi" panose="02010609060101010101" pitchFamily="49" charset="-122"/>
            </a:rPr>
            <a:t>斷煩惱</a:t>
          </a:r>
          <a:r>
            <a:rPr lang="zh-TW" altLang="en-US" sz="1600" kern="1200" dirty="0">
              <a:latin typeface="KaiTi" panose="02010609060101010101" pitchFamily="49" charset="-122"/>
              <a:ea typeface="KaiTi" panose="02010609060101010101" pitchFamily="49" charset="-122"/>
            </a:rPr>
            <a:t>，解脫生死不受後有（無生）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4757581" y="3566006"/>
        <a:ext cx="1252716" cy="835143"/>
      </dsp:txXfrm>
    </dsp:sp>
    <dsp:sp modelId="{37DF1620-0CF8-1145-8286-D0A20DB309F3}">
      <dsp:nvSpPr>
        <dsp:cNvPr id="0" name=""/>
        <dsp:cNvSpPr/>
      </dsp:nvSpPr>
      <dsp:spPr>
        <a:xfrm>
          <a:off x="6135568" y="3566006"/>
          <a:ext cx="2087859" cy="83514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KaiTi" panose="02010609060101010101" pitchFamily="49" charset="-122"/>
              <a:ea typeface="KaiTi" panose="02010609060101010101" pitchFamily="49" charset="-122"/>
            </a:rPr>
            <a:t>出三界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KaiTi" panose="02010609060101010101" pitchFamily="49" charset="-122"/>
              <a:ea typeface="KaiTi" panose="02010609060101010101" pitchFamily="49" charset="-122"/>
            </a:rPr>
            <a:t>涅槃界</a:t>
          </a:r>
          <a:endParaRPr lang="en-US" sz="16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6553140" y="3566006"/>
        <a:ext cx="1252716" cy="83514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FF123A-15A6-5A43-9E0D-0ED4C7CC22A1}">
      <dsp:nvSpPr>
        <dsp:cNvPr id="0" name=""/>
        <dsp:cNvSpPr/>
      </dsp:nvSpPr>
      <dsp:spPr>
        <a:xfrm>
          <a:off x="0" y="0"/>
          <a:ext cx="6059473" cy="1101722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400" kern="120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經名</a:t>
          </a:r>
          <a:r>
            <a:rPr lang="zh-TW" altLang="en-US" sz="2400" kern="1200" dirty="0">
              <a:solidFill>
                <a:srgbClr val="FF0000"/>
              </a:solidFill>
              <a:latin typeface="KaiTi" panose="02010609060101010101" pitchFamily="49" charset="-122"/>
              <a:ea typeface="KaiTi" panose="02010609060101010101" pitchFamily="49" charset="-122"/>
            </a:rPr>
            <a:t>（法）</a:t>
          </a:r>
          <a:r>
            <a:rPr lang="zh-TW" altLang="en-US" sz="2400" kern="120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：</a:t>
          </a:r>
          <a:r>
            <a:rPr lang="en-US" sz="2400" kern="1200" dirty="0" err="1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佛說般若波羅蜜</a:t>
          </a:r>
          <a:r>
            <a:rPr lang="zh-TW" altLang="en-US" sz="2400" kern="120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，即非般若波羅蜜，是名般若波羅蜜</a:t>
          </a:r>
          <a:endParaRPr lang="en-US" sz="2400" kern="1200" dirty="0">
            <a:solidFill>
              <a:schemeClr val="tx1"/>
            </a:solidFill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32268" y="32268"/>
        <a:ext cx="4870629" cy="1037186"/>
      </dsp:txXfrm>
    </dsp:sp>
    <dsp:sp modelId="{C46A9AFD-FC2D-3745-A844-BD7504452A14}">
      <dsp:nvSpPr>
        <dsp:cNvPr id="0" name=""/>
        <dsp:cNvSpPr/>
      </dsp:nvSpPr>
      <dsp:spPr>
        <a:xfrm>
          <a:off x="534659" y="1285342"/>
          <a:ext cx="6059473" cy="1101722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0"/>
            <a:satOff val="0"/>
            <a:lumOff val="176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400" kern="1200" dirty="0">
              <a:solidFill>
                <a:srgbClr val="FF0000"/>
              </a:solidFill>
              <a:latin typeface="KaiTi" panose="02010609060101010101" pitchFamily="49" charset="-122"/>
              <a:ea typeface="KaiTi" panose="02010609060101010101" pitchFamily="49" charset="-122"/>
            </a:rPr>
            <a:t>（相）</a:t>
          </a:r>
          <a:r>
            <a:rPr lang="en-US" sz="2400" kern="1200" dirty="0" err="1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微塵</a:t>
          </a:r>
          <a:r>
            <a:rPr lang="en-US" altLang="zh-TW" sz="2400" kern="120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《</a:t>
          </a:r>
          <a:r>
            <a:rPr lang="zh-TW" altLang="en-US" sz="2400" kern="120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 </a:t>
          </a:r>
          <a:r>
            <a:rPr lang="en-US" altLang="zh-TW" sz="2400" kern="120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==</a:t>
          </a:r>
          <a:r>
            <a:rPr lang="zh-TW" altLang="en-US" sz="2400" kern="120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 </a:t>
          </a:r>
          <a:r>
            <a:rPr lang="en-US" altLang="zh-TW" sz="2400" kern="120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》</a:t>
          </a:r>
          <a:r>
            <a:rPr lang="zh-TW" altLang="en-US" sz="2400" kern="120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世界</a:t>
          </a:r>
          <a:endParaRPr lang="en-US" altLang="zh-TW" sz="2400" kern="1200" dirty="0">
            <a:solidFill>
              <a:schemeClr val="tx1"/>
            </a:solidFill>
            <a:latin typeface="KaiTi" panose="02010609060101010101" pitchFamily="49" charset="-122"/>
            <a:ea typeface="KaiTi" panose="02010609060101010101" pitchFamily="49" charset="-122"/>
          </a:endParaRP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400" kern="120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      如來三十二相</a:t>
          </a:r>
          <a:endParaRPr lang="en-US" sz="2400" kern="1200" dirty="0">
            <a:solidFill>
              <a:schemeClr val="tx1"/>
            </a:solidFill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566927" y="1317610"/>
        <a:ext cx="4744158" cy="1037186"/>
      </dsp:txXfrm>
    </dsp:sp>
    <dsp:sp modelId="{3A5FFC44-BB37-D745-AB98-534264390ABA}">
      <dsp:nvSpPr>
        <dsp:cNvPr id="0" name=""/>
        <dsp:cNvSpPr/>
      </dsp:nvSpPr>
      <dsp:spPr>
        <a:xfrm>
          <a:off x="1069318" y="2570685"/>
          <a:ext cx="6059473" cy="1101722"/>
        </a:xfrm>
        <a:prstGeom prst="roundRect">
          <a:avLst>
            <a:gd name="adj" fmla="val 10000"/>
          </a:avLst>
        </a:prstGeom>
        <a:solidFill>
          <a:schemeClr val="accent3">
            <a:shade val="50000"/>
            <a:hueOff val="0"/>
            <a:satOff val="0"/>
            <a:lumOff val="1764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400" kern="1200" dirty="0">
              <a:solidFill>
                <a:srgbClr val="FF0000"/>
              </a:solidFill>
              <a:latin typeface="KaiTi" panose="02010609060101010101" pitchFamily="49" charset="-122"/>
              <a:ea typeface="KaiTi" panose="02010609060101010101" pitchFamily="49" charset="-122"/>
            </a:rPr>
            <a:t>（慈悲心）</a:t>
          </a:r>
          <a:r>
            <a:rPr lang="en-US" sz="2400" kern="1200" dirty="0" err="1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rPr>
            <a:t>福德比較</a:t>
          </a:r>
          <a:endParaRPr lang="en-US" sz="2400" kern="1200" dirty="0">
            <a:solidFill>
              <a:schemeClr val="tx1"/>
            </a:solidFill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1101586" y="2602953"/>
        <a:ext cx="4744158" cy="1037186"/>
      </dsp:txXfrm>
    </dsp:sp>
    <dsp:sp modelId="{34A47D2F-1E59-B548-A311-8B67B3B02E24}">
      <dsp:nvSpPr>
        <dsp:cNvPr id="0" name=""/>
        <dsp:cNvSpPr/>
      </dsp:nvSpPr>
      <dsp:spPr>
        <a:xfrm>
          <a:off x="5343353" y="835472"/>
          <a:ext cx="716119" cy="716119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/>
        </a:p>
      </dsp:txBody>
      <dsp:txXfrm>
        <a:off x="5504480" y="835472"/>
        <a:ext cx="393865" cy="538880"/>
      </dsp:txXfrm>
    </dsp:sp>
    <dsp:sp modelId="{1316F1C2-F8C0-3D45-BDA0-C41EA349B600}">
      <dsp:nvSpPr>
        <dsp:cNvPr id="0" name=""/>
        <dsp:cNvSpPr/>
      </dsp:nvSpPr>
      <dsp:spPr>
        <a:xfrm>
          <a:off x="5878013" y="2113470"/>
          <a:ext cx="716119" cy="716119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400" kern="1200"/>
        </a:p>
      </dsp:txBody>
      <dsp:txXfrm>
        <a:off x="6039140" y="2113470"/>
        <a:ext cx="393865" cy="5388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30DC11-0001-2646-AD8C-D7F55A49F842}">
      <dsp:nvSpPr>
        <dsp:cNvPr id="0" name=""/>
        <dsp:cNvSpPr/>
      </dsp:nvSpPr>
      <dsp:spPr>
        <a:xfrm>
          <a:off x="0" y="0"/>
          <a:ext cx="5875852" cy="107706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300" kern="1200">
              <a:latin typeface="KaiTi" panose="02010609060101010101" pitchFamily="49" charset="-122"/>
              <a:ea typeface="KaiTi" panose="02010609060101010101" pitchFamily="49" charset="-122"/>
            </a:rPr>
            <a:t>無住生心</a:t>
          </a:r>
          <a:endParaRPr lang="en-US" sz="23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31546" y="31546"/>
        <a:ext cx="4622603" cy="1013973"/>
      </dsp:txXfrm>
    </dsp:sp>
    <dsp:sp modelId="{0D2A306D-80ED-114C-AB5F-C0F110B47EBC}">
      <dsp:nvSpPr>
        <dsp:cNvPr id="0" name=""/>
        <dsp:cNvSpPr/>
      </dsp:nvSpPr>
      <dsp:spPr>
        <a:xfrm>
          <a:off x="492102" y="1272895"/>
          <a:ext cx="5875852" cy="107706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latin typeface="KaiTi" panose="02010609060101010101" pitchFamily="49" charset="-122"/>
              <a:ea typeface="KaiTi" panose="02010609060101010101" pitchFamily="49" charset="-122"/>
            </a:rPr>
            <a:t>發無上正等正覺者</a:t>
          </a:r>
          <a:endParaRPr lang="en-US" sz="2300" kern="1200" dirty="0">
            <a:latin typeface="KaiTi" panose="02010609060101010101" pitchFamily="49" charset="-122"/>
            <a:ea typeface="KaiTi" panose="02010609060101010101" pitchFamily="49" charset="-122"/>
          </a:endParaRPr>
        </a:p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latin typeface="KaiTi" panose="02010609060101010101" pitchFamily="49" charset="-122"/>
              <a:ea typeface="KaiTi" panose="02010609060101010101" pitchFamily="49" charset="-122"/>
            </a:rPr>
            <a:t>不應執著四相</a:t>
          </a:r>
          <a:endParaRPr lang="en-US" sz="23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523648" y="1304441"/>
        <a:ext cx="4620565" cy="1013973"/>
      </dsp:txXfrm>
    </dsp:sp>
    <dsp:sp modelId="{33F596A4-9871-9B46-A4AB-70467243EFB7}">
      <dsp:nvSpPr>
        <dsp:cNvPr id="0" name=""/>
        <dsp:cNvSpPr/>
      </dsp:nvSpPr>
      <dsp:spPr>
        <a:xfrm>
          <a:off x="976860" y="2545790"/>
          <a:ext cx="5875852" cy="107706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KaiTi" panose="02010609060101010101" pitchFamily="49" charset="-122"/>
              <a:ea typeface="KaiTi" panose="02010609060101010101" pitchFamily="49" charset="-122"/>
            </a:rPr>
            <a:t>一切存在現象所給予名稱</a:t>
          </a:r>
          <a:r>
            <a:rPr lang="zh-TW" altLang="en-US" sz="2300" kern="1200">
              <a:latin typeface="KaiTi" panose="02010609060101010101" pitchFamily="49" charset="-122"/>
              <a:ea typeface="KaiTi" panose="02010609060101010101" pitchFamily="49" charset="-122"/>
            </a:rPr>
            <a:t>，都是為了方便眾生的理解，不過是個假名</a:t>
          </a:r>
          <a:endParaRPr lang="en-US" sz="23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1008406" y="2577336"/>
        <a:ext cx="4627910" cy="1013973"/>
      </dsp:txXfrm>
    </dsp:sp>
    <dsp:sp modelId="{601B0DDC-8600-8041-9F17-20D9ECF65FC0}">
      <dsp:nvSpPr>
        <dsp:cNvPr id="0" name=""/>
        <dsp:cNvSpPr/>
      </dsp:nvSpPr>
      <dsp:spPr>
        <a:xfrm>
          <a:off x="1468963" y="3818684"/>
          <a:ext cx="5875852" cy="107706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>
              <a:latin typeface="KaiTi" panose="02010609060101010101" pitchFamily="49" charset="-122"/>
              <a:ea typeface="KaiTi" panose="02010609060101010101" pitchFamily="49" charset="-122"/>
            </a:rPr>
            <a:t>受持四句偈</a:t>
          </a:r>
          <a:r>
            <a:rPr lang="zh-TW" altLang="en-US" sz="2300" kern="1200" dirty="0">
              <a:latin typeface="KaiTi" panose="02010609060101010101" pitchFamily="49" charset="-122"/>
              <a:ea typeface="KaiTi" panose="02010609060101010101" pitchFamily="49" charset="-122"/>
            </a:rPr>
            <a:t>，為他人說的福德勝過其他佈施</a:t>
          </a:r>
          <a:endParaRPr lang="en-US" sz="2300" kern="1200" dirty="0">
            <a:latin typeface="KaiTi" panose="02010609060101010101" pitchFamily="49" charset="-122"/>
            <a:ea typeface="KaiTi" panose="02010609060101010101" pitchFamily="49" charset="-122"/>
          </a:endParaRPr>
        </a:p>
      </dsp:txBody>
      <dsp:txXfrm>
        <a:off x="1500509" y="3850230"/>
        <a:ext cx="4620565" cy="1013973"/>
      </dsp:txXfrm>
    </dsp:sp>
    <dsp:sp modelId="{541332E3-1C73-D048-BA0B-6A16A6CA62DF}">
      <dsp:nvSpPr>
        <dsp:cNvPr id="0" name=""/>
        <dsp:cNvSpPr/>
      </dsp:nvSpPr>
      <dsp:spPr>
        <a:xfrm>
          <a:off x="5175760" y="824933"/>
          <a:ext cx="700092" cy="700092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5333281" y="824933"/>
        <a:ext cx="385050" cy="526819"/>
      </dsp:txXfrm>
    </dsp:sp>
    <dsp:sp modelId="{1BCFE149-1A4E-9647-9A22-862E2088BC74}">
      <dsp:nvSpPr>
        <dsp:cNvPr id="0" name=""/>
        <dsp:cNvSpPr/>
      </dsp:nvSpPr>
      <dsp:spPr>
        <a:xfrm>
          <a:off x="5667863" y="2097828"/>
          <a:ext cx="700092" cy="700092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5825384" y="2097828"/>
        <a:ext cx="385050" cy="526819"/>
      </dsp:txXfrm>
    </dsp:sp>
    <dsp:sp modelId="{EF0150E9-4868-3247-A247-8A7CF9828CC4}">
      <dsp:nvSpPr>
        <dsp:cNvPr id="0" name=""/>
        <dsp:cNvSpPr/>
      </dsp:nvSpPr>
      <dsp:spPr>
        <a:xfrm>
          <a:off x="6152621" y="3370723"/>
          <a:ext cx="700092" cy="700092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6310142" y="3370723"/>
        <a:ext cx="385050" cy="5268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jpeg>
</file>

<file path=ppt/media/image18.gif>
</file>

<file path=ppt/media/image19.gif>
</file>

<file path=ppt/media/image2.jpeg>
</file>

<file path=ppt/media/image20.jpe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E47A8-79C7-994E-BA3D-2E3737E9E133}" type="datetimeFigureOut">
              <a:rPr lang="en-US" smtClean="0"/>
              <a:t>1/15/2022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120BF-2A2F-5542-A671-3A203E1F9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728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23:30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0193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54:25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060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1:07:00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9434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1:17:00</a:t>
            </a: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3213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12-07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544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232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不來相而來</a:t>
            </a:r>
            <a:r>
              <a:rPr lang="zh-TW" altLang="en-US" dirty="0"/>
              <a:t> 不見相而見</a:t>
            </a:r>
            <a:endParaRPr lang="en-US" altLang="zh-TW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7315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不來相而來</a:t>
            </a:r>
            <a:r>
              <a:rPr lang="zh-TW" altLang="en-US" dirty="0"/>
              <a:t> 不見相而見</a:t>
            </a:r>
            <a:endParaRPr lang="en-US" altLang="zh-TW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167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12-14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822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368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24:30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949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26:30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71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27:15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99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28:15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581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30:45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096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40:15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724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41:45</a:t>
            </a:r>
          </a:p>
          <a:p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大比丘</a:t>
            </a:r>
            <a:r>
              <a:rPr lang="en-CA" altLang="zh-TW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– </a:t>
            </a:r>
            <a:r>
              <a:rPr lang="zh-TW" altLang="en-US" sz="1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很有成就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出家人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2205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45:45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120BF-2A2F-5542-A671-3A203E1F9F4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237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3F5B1E-B504-45E0-AC34-96E46B11A61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55807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511172-E526-4F30-904C-A2B355ABED7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380273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2C5D68-2047-46FD-9CAF-88EF4D07629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670453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57339A-89E4-48DE-8E20-0C3F5FB2A631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8787002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D87664-3EE7-49BE-BB4E-5BC0F68DC9F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0531680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9D01FE-78DB-437A-B8F4-39CE3D8A54D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395269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AF6DA2-0EFB-4E2D-ACF2-8477B10C4BB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51050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9FD9D3-8384-4FB6-A2C0-1E2A40D187B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001176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8C8507-AF8F-4358-AF68-5EBCC7BE9D74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139997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D4C80B-07DE-4E84-872B-7DCFA894DFA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613082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5C9C9D-6516-4479-A98D-F9D838D94082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232068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C33F4D-ABD4-4D40-A4CB-9D7EE17EDE1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5561556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D7039B-0E4C-44B0-85BB-9C2C326D3E5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6461941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64DC6F-32A2-473D-AD0E-9A21762BCB70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38300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973736-BC1C-45E8-8261-F3E0A075F28E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25555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C14511-D7C7-430B-B39B-49F12068AB2A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90709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400EE9-A06B-4B70-9446-019799CDABCD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991502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4FC8EFF-3DDA-4716-9076-BDEE42E8697F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26306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ADF0D2-3A51-40CF-81C0-88B9E6396DA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197592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388219-9580-4EFB-8E46-91D758D3C758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76199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D12921-675B-46A4-883E-94BBEA289AD3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990090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798CCD-6855-47E9-8753-1B2F5402253C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70740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61A58C42-FB5B-4252-A0D8-6576214C8D55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EC94149C-9588-436D-9F12-C441E09ACCC7}" type="slidenum">
              <a:rPr lang="en-US" altLang="zh-TW"/>
              <a:pPr>
                <a:defRPr/>
              </a:pPr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Arial" charset="0"/>
          <a:ea typeface="新細明體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8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7301" y="1001236"/>
            <a:ext cx="63401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6000" dirty="0">
                <a:ln w="19050">
                  <a:solidFill>
                    <a:schemeClr val="bg1"/>
                  </a:solidFill>
                </a:ln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金剛般若波羅蜜經</a:t>
            </a:r>
          </a:p>
        </p:txBody>
      </p:sp>
      <p:pic>
        <p:nvPicPr>
          <p:cNvPr id="3079" name="Picture 7" descr="「budha」的圖片搜尋結果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6992" y="3284984"/>
            <a:ext cx="2495376" cy="2495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美麗的照片\圖片庫\佛相關\magical_boo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925" y="2901950"/>
            <a:ext cx="4903788" cy="362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3" name="Picture 11" descr="http://www.nalepshop.cz/fotky6667/fotos/_vyrp11_259budha-oriental-samolepka2.jpg"/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30" t="15155" r="18180" b="24623"/>
          <a:stretch/>
        </p:blipFill>
        <p:spPr bwMode="auto">
          <a:xfrm>
            <a:off x="3468015" y="3284984"/>
            <a:ext cx="2258768" cy="22340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08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xfrm>
            <a:off x="179388" y="504825"/>
            <a:ext cx="8893175" cy="2492375"/>
          </a:xfrm>
        </p:spPr>
        <p:txBody>
          <a:bodyPr/>
          <a:lstStyle/>
          <a:p>
            <a:pPr algn="l" eaLnBrk="1" hangingPunct="1"/>
            <a:r>
              <a:rPr lang="zh-TW" altLang="en-US" sz="3000">
                <a:latin typeface="Times New Roman" pitchFamily="18" charset="0"/>
                <a:ea typeface="標楷體" pitchFamily="65" charset="-120"/>
              </a:rPr>
              <a:t>佛陀十大弟子中的阿難，常隨侍釋迦牟尼佛，在佛陀臨終請益：</a:t>
            </a:r>
            <a:r>
              <a:rPr lang="zh-TW" altLang="en-US" sz="3000">
                <a:latin typeface="Times New Roman" pitchFamily="18" charset="0"/>
              </a:rPr>
              <a:t>「</a:t>
            </a:r>
            <a:r>
              <a:rPr lang="zh-TW" altLang="en-US" sz="3000">
                <a:latin typeface="Times New Roman" pitchFamily="18" charset="0"/>
                <a:ea typeface="標楷體" pitchFamily="65" charset="-120"/>
              </a:rPr>
              <a:t>金剛經起頭，應用甚麼文字</a:t>
            </a:r>
            <a:r>
              <a:rPr lang="zh-TW" altLang="en-US" sz="3000">
                <a:latin typeface="Times New Roman" pitchFamily="18" charset="0"/>
              </a:rPr>
              <a:t>？」</a:t>
            </a:r>
            <a:r>
              <a:rPr lang="zh-TW" altLang="en-US" sz="3000">
                <a:latin typeface="Times New Roman" pitchFamily="18" charset="0"/>
                <a:ea typeface="標楷體" pitchFamily="65" charset="-120"/>
              </a:rPr>
              <a:t> </a:t>
            </a:r>
            <a:br>
              <a:rPr lang="zh-TW" altLang="en-US" sz="3000">
                <a:latin typeface="Times New Roman" pitchFamily="18" charset="0"/>
                <a:ea typeface="標楷體" pitchFamily="65" charset="-120"/>
              </a:rPr>
            </a:br>
            <a:r>
              <a:rPr lang="zh-TW" altLang="en-US" sz="3000">
                <a:latin typeface="Times New Roman" pitchFamily="18" charset="0"/>
                <a:ea typeface="標楷體" pitchFamily="65" charset="-120"/>
              </a:rPr>
              <a:t>佛答曰</a:t>
            </a:r>
            <a:r>
              <a:rPr lang="zh-TW" altLang="en-US" sz="3000">
                <a:latin typeface="新細明體" pitchFamily="18" charset="-120"/>
              </a:rPr>
              <a:t>：</a:t>
            </a:r>
            <a:r>
              <a:rPr lang="zh-TW" altLang="en-US" sz="3000">
                <a:latin typeface="Times New Roman" pitchFamily="18" charset="0"/>
                <a:ea typeface="標楷體" pitchFamily="65" charset="-120"/>
              </a:rPr>
              <a:t>「</a:t>
            </a:r>
            <a:r>
              <a:rPr lang="zh-TW" altLang="en-US" sz="3000" b="1">
                <a:solidFill>
                  <a:srgbClr val="C00000"/>
                </a:solidFill>
                <a:latin typeface="Times New Roman" pitchFamily="18" charset="0"/>
                <a:ea typeface="標楷體" pitchFamily="65" charset="-120"/>
              </a:rPr>
              <a:t>如是我聞</a:t>
            </a:r>
            <a:r>
              <a:rPr lang="zh-TW" altLang="en-US" sz="3000">
                <a:latin typeface="Times New Roman" pitchFamily="18" charset="0"/>
                <a:ea typeface="標楷體" pitchFamily="65" charset="-120"/>
              </a:rPr>
              <a:t>」。這句話原是一個正信序，證明經文內容為佛所說，為起末世眾生信念，後來各部佛經都以此起頭。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Rectangle 4"/>
          <p:cNvSpPr>
            <a:spLocks noChangeArrowheads="1"/>
          </p:cNvSpPr>
          <p:nvPr/>
        </p:nvSpPr>
        <p:spPr bwMode="auto">
          <a:xfrm>
            <a:off x="395288" y="333375"/>
            <a:ext cx="8280400" cy="3446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ctr">
              <a:defRPr/>
            </a:pPr>
            <a:r>
              <a:rPr lang="zh-TW" altLang="en-US" sz="3200" b="1" u="sng" dirty="0">
                <a:latin typeface="標楷體" pitchFamily="65" charset="-120"/>
                <a:ea typeface="標楷體" pitchFamily="65" charset="-120"/>
              </a:rPr>
              <a:t>法會因由分 第一</a:t>
            </a:r>
          </a:p>
          <a:p>
            <a:pPr algn="ctr">
              <a:defRPr/>
            </a:pPr>
            <a:endParaRPr lang="zh-TW" altLang="en-US" sz="3600" dirty="0">
              <a:latin typeface="標楷體" pitchFamily="65" charset="-120"/>
              <a:ea typeface="標楷體" pitchFamily="65" charset="-120"/>
            </a:endParaRPr>
          </a:p>
          <a:p>
            <a:pPr>
              <a:defRPr/>
            </a:pP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如是我聞。</a:t>
            </a:r>
            <a:endParaRPr lang="en-US" altLang="zh-TW" sz="3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一時，佛在舍衛國，衹樹給孤獨園，與大比丘眾，千二百五十人俱。爾時，世尊食時著衣持鉢，入舍衛大城乞食，於其城中，</a:t>
            </a:r>
            <a:r>
              <a:rPr lang="zh-TW" altLang="en-US" sz="3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次第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乞已，還至本處，飯食訖，收衣鉢，洗足已，敷座而坐。 </a:t>
            </a:r>
          </a:p>
        </p:txBody>
      </p:sp>
      <p:sp>
        <p:nvSpPr>
          <p:cNvPr id="13315" name="文字方塊 1"/>
          <p:cNvSpPr txBox="1">
            <a:spLocks noChangeArrowheads="1"/>
          </p:cNvSpPr>
          <p:nvPr/>
        </p:nvSpPr>
        <p:spPr bwMode="auto">
          <a:xfrm>
            <a:off x="2827338" y="5013325"/>
            <a:ext cx="4340225" cy="646113"/>
          </a:xfrm>
          <a:prstGeom prst="rect">
            <a:avLst/>
          </a:prstGeom>
          <a:noFill/>
          <a:ln w="2540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3600" b="1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本來面目、平等之道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矩形 1"/>
          <p:cNvSpPr>
            <a:spLocks noChangeArrowheads="1"/>
          </p:cNvSpPr>
          <p:nvPr/>
        </p:nvSpPr>
        <p:spPr bwMode="auto">
          <a:xfrm>
            <a:off x="1017588" y="549275"/>
            <a:ext cx="70834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b="1">
                <a:latin typeface="標楷體" pitchFamily="65" charset="-120"/>
                <a:ea typeface="標楷體" pitchFamily="65" charset="-120"/>
              </a:rPr>
              <a:t>阿耨多羅三藐三菩提 </a:t>
            </a:r>
            <a:r>
              <a:rPr lang="zh-TW" altLang="en-US" b="1">
                <a:latin typeface="新細明體" pitchFamily="18" charset="-120"/>
              </a:rPr>
              <a:t>～ </a:t>
            </a:r>
            <a:r>
              <a:rPr lang="zh-TW" altLang="en-US" b="1">
                <a:latin typeface="標楷體" pitchFamily="65" charset="-120"/>
                <a:ea typeface="標楷體" pitchFamily="65" charset="-120"/>
              </a:rPr>
              <a:t>無上正等正覺</a:t>
            </a:r>
            <a:endParaRPr lang="zh-TW" altLang="en-US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4339" name="矩形 2"/>
          <p:cNvSpPr>
            <a:spLocks noChangeArrowheads="1"/>
          </p:cNvSpPr>
          <p:nvPr/>
        </p:nvSpPr>
        <p:spPr bwMode="auto">
          <a:xfrm>
            <a:off x="1241425" y="1628775"/>
            <a:ext cx="5976938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u"/>
            </a:pPr>
            <a:r>
              <a:rPr lang="zh-TW" altLang="en-US" b="1">
                <a:solidFill>
                  <a:srgbClr val="660066"/>
                </a:solidFill>
                <a:latin typeface="標楷體" pitchFamily="65" charset="-120"/>
                <a:ea typeface="標楷體" pitchFamily="65" charset="-120"/>
              </a:rPr>
              <a:t>阿耨多羅 </a:t>
            </a:r>
            <a:r>
              <a:rPr lang="en-US" altLang="zh-TW" b="1">
                <a:solidFill>
                  <a:srgbClr val="660066"/>
                </a:solidFill>
                <a:latin typeface="標楷體" pitchFamily="65" charset="-120"/>
                <a:ea typeface="標楷體" pitchFamily="65" charset="-120"/>
              </a:rPr>
              <a:t>—</a:t>
            </a:r>
            <a:r>
              <a:rPr lang="zh-TW" altLang="en-US" b="1">
                <a:solidFill>
                  <a:srgbClr val="660066"/>
                </a:solidFill>
                <a:latin typeface="標楷體" pitchFamily="65" charset="-120"/>
                <a:ea typeface="標楷體" pitchFamily="65" charset="-120"/>
              </a:rPr>
              <a:t> 無上</a:t>
            </a:r>
            <a:endParaRPr lang="en-US" altLang="zh-TW" b="1">
              <a:solidFill>
                <a:srgbClr val="660066"/>
              </a:solidFill>
              <a:latin typeface="標楷體" pitchFamily="65" charset="-120"/>
              <a:ea typeface="標楷體" pitchFamily="65" charset="-120"/>
            </a:endParaRPr>
          </a:p>
          <a:p>
            <a:pPr eaLnBrk="1" hangingPunct="1">
              <a:spcBef>
                <a:spcPct val="0"/>
              </a:spcBef>
              <a:buFont typeface="Wingdings" pitchFamily="2" charset="2"/>
              <a:buChar char="u"/>
            </a:pPr>
            <a:r>
              <a:rPr lang="zh-TW" altLang="en-US" b="1">
                <a:solidFill>
                  <a:srgbClr val="660066"/>
                </a:solidFill>
                <a:latin typeface="標楷體" pitchFamily="65" charset="-120"/>
                <a:ea typeface="標楷體" pitchFamily="65" charset="-120"/>
              </a:rPr>
              <a:t>三 </a:t>
            </a:r>
            <a:r>
              <a:rPr lang="en-US" altLang="zh-TW" b="1">
                <a:solidFill>
                  <a:srgbClr val="660066"/>
                </a:solidFill>
                <a:latin typeface="標楷體" pitchFamily="65" charset="-120"/>
                <a:ea typeface="標楷體" pitchFamily="65" charset="-120"/>
              </a:rPr>
              <a:t>—</a:t>
            </a:r>
            <a:r>
              <a:rPr lang="zh-TW" altLang="en-US" b="1">
                <a:solidFill>
                  <a:srgbClr val="660066"/>
                </a:solidFill>
                <a:latin typeface="標楷體" pitchFamily="65" charset="-120"/>
                <a:ea typeface="標楷體" pitchFamily="65" charset="-120"/>
              </a:rPr>
              <a:t> 正</a:t>
            </a:r>
            <a:endParaRPr lang="zh-TW" altLang="en-US">
              <a:solidFill>
                <a:srgbClr val="660066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4340" name="矩形 3"/>
          <p:cNvSpPr>
            <a:spLocks noChangeArrowheads="1"/>
          </p:cNvSpPr>
          <p:nvPr/>
        </p:nvSpPr>
        <p:spPr bwMode="auto">
          <a:xfrm>
            <a:off x="1187450" y="2644775"/>
            <a:ext cx="6408738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 typeface="Wingdings" pitchFamily="2" charset="2"/>
              <a:buChar char="u"/>
            </a:pPr>
            <a:r>
              <a:rPr lang="zh-TW" altLang="en-US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藐   </a:t>
            </a:r>
            <a:r>
              <a:rPr lang="en-US" altLang="zh-TW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—</a:t>
            </a:r>
            <a:r>
              <a:rPr lang="zh-TW" altLang="en-US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 等 </a:t>
            </a:r>
            <a:r>
              <a:rPr lang="en-US" altLang="zh-TW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佛性</a:t>
            </a:r>
            <a:r>
              <a:rPr lang="en-US" altLang="zh-TW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)</a:t>
            </a:r>
            <a:r>
              <a:rPr lang="zh-TW" altLang="en-US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 </a:t>
            </a:r>
            <a:endParaRPr lang="en-US" altLang="zh-TW" b="1">
              <a:solidFill>
                <a:srgbClr val="C00000"/>
              </a:solidFill>
              <a:latin typeface="標楷體" pitchFamily="65" charset="-120"/>
              <a:ea typeface="標楷體" pitchFamily="65" charset="-120"/>
            </a:endParaRPr>
          </a:p>
          <a:p>
            <a:pPr eaLnBrk="1" hangingPunct="1">
              <a:spcBef>
                <a:spcPct val="0"/>
              </a:spcBef>
              <a:buFont typeface="Wingdings" pitchFamily="2" charset="2"/>
              <a:buChar char="u"/>
            </a:pPr>
            <a:r>
              <a:rPr lang="zh-TW" altLang="en-US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菩提 </a:t>
            </a:r>
            <a:r>
              <a:rPr lang="en-US" altLang="zh-TW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—</a:t>
            </a:r>
            <a:r>
              <a:rPr lang="zh-TW" altLang="en-US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 覺 </a:t>
            </a:r>
            <a:r>
              <a:rPr lang="en-US" altLang="zh-TW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成佛</a:t>
            </a:r>
            <a:r>
              <a:rPr lang="en-US" altLang="zh-TW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)</a:t>
            </a:r>
            <a:endParaRPr lang="zh-TW" altLang="en-US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4341" name="矩形 5"/>
          <p:cNvSpPr>
            <a:spLocks noChangeArrowheads="1"/>
          </p:cNvSpPr>
          <p:nvPr/>
        </p:nvSpPr>
        <p:spPr bwMode="auto">
          <a:xfrm>
            <a:off x="1017588" y="4292600"/>
            <a:ext cx="7434262" cy="138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b="1" u="sng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發</a:t>
            </a:r>
            <a:r>
              <a:rPr lang="zh-TW" altLang="en-US" b="1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阿耨多羅三藐三菩提</a:t>
            </a:r>
            <a:r>
              <a:rPr lang="zh-TW" altLang="en-US" b="1" u="sng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心</a:t>
            </a:r>
            <a:r>
              <a:rPr lang="zh-TW" altLang="en-US" b="1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b="1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—</a:t>
            </a:r>
            <a:r>
              <a:rPr lang="zh-TW" altLang="en-US" b="1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 發向佛之心</a:t>
            </a:r>
            <a:endParaRPr lang="en-US" altLang="zh-TW" b="1">
              <a:solidFill>
                <a:srgbClr val="3333CC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TW" sz="2000" b="1">
              <a:solidFill>
                <a:srgbClr val="3333CC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b="1" u="sng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得</a:t>
            </a:r>
            <a:r>
              <a:rPr lang="zh-TW" altLang="en-US" b="1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阿耨多羅三藐三菩提</a:t>
            </a:r>
            <a:r>
              <a:rPr lang="zh-TW" altLang="en-US" b="1" u="sng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果</a:t>
            </a:r>
            <a:r>
              <a:rPr lang="zh-TW" altLang="en-US" b="1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b="1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—</a:t>
            </a:r>
            <a:r>
              <a:rPr lang="zh-TW" altLang="en-US" b="1">
                <a:solidFill>
                  <a:srgbClr val="3333CC"/>
                </a:solidFill>
                <a:latin typeface="微軟正黑體" pitchFamily="34" charset="-120"/>
                <a:ea typeface="微軟正黑體" pitchFamily="34" charset="-120"/>
              </a:rPr>
              <a:t> 成佛</a:t>
            </a:r>
            <a:endParaRPr lang="zh-TW" altLang="en-US">
              <a:solidFill>
                <a:srgbClr val="3333CC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Rectangle 4"/>
          <p:cNvSpPr>
            <a:spLocks noGrp="1" noChangeArrowheads="1"/>
          </p:cNvSpPr>
          <p:nvPr>
            <p:ph type="title"/>
          </p:nvPr>
        </p:nvSpPr>
        <p:spPr>
          <a:xfrm>
            <a:off x="250825" y="692150"/>
            <a:ext cx="8569325" cy="4537075"/>
          </a:xfrm>
        </p:spPr>
        <p:txBody>
          <a:bodyPr/>
          <a:lstStyle/>
          <a:p>
            <a:pPr algn="l" eaLnBrk="1" hangingPunct="1">
              <a:defRPr/>
            </a:pP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時，長老須菩提，在大眾中，即從座起，偏袒右肩，右膝著地，合掌恭敬而白佛言：「希有世尊，如來善</a:t>
            </a:r>
            <a:r>
              <a:rPr lang="zh-TW" altLang="en-US" sz="3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護念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諸菩薩，善</a:t>
            </a:r>
            <a:r>
              <a:rPr lang="zh-TW" altLang="en-US" sz="3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付囑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諸菩薩，世尊，善男子、善女人發阿耨多羅三藐三菩提心，云何</a:t>
            </a:r>
            <a:r>
              <a:rPr lang="zh-TW" altLang="en-US" sz="30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應住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？云何</a:t>
            </a:r>
            <a:r>
              <a:rPr lang="zh-TW" altLang="en-US" sz="30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降伏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其心？」佛言：「善哉！善哉！須菩提，如汝所說，如來善護念諸菩薩，善付囑諸菩薩。汝今諦聽，當為汝說。善男子、善女人，發</a:t>
            </a:r>
            <a:r>
              <a:rPr lang="zh-TW" altLang="en-US" sz="3000" b="1" dirty="0"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阿耨多羅三藐三菩提心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，應如是住，如是降服其心。」「唯然！世尊，願樂欲聞。」</a:t>
            </a:r>
          </a:p>
        </p:txBody>
      </p:sp>
      <p:sp>
        <p:nvSpPr>
          <p:cNvPr id="15363" name="Rectangle 5"/>
          <p:cNvSpPr>
            <a:spLocks noChangeArrowheads="1"/>
          </p:cNvSpPr>
          <p:nvPr/>
        </p:nvSpPr>
        <p:spPr bwMode="auto">
          <a:xfrm>
            <a:off x="3028950" y="152400"/>
            <a:ext cx="3171825" cy="58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b="1" u="sng">
                <a:solidFill>
                  <a:schemeClr val="tx2"/>
                </a:solidFill>
                <a:ea typeface="標楷體" pitchFamily="65" charset="-120"/>
              </a:rPr>
              <a:t>善現啟請分 第二</a:t>
            </a:r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" r="1559"/>
          <a:stretch>
            <a:fillRect/>
          </a:stretch>
        </p:blipFill>
        <p:spPr bwMode="auto">
          <a:xfrm>
            <a:off x="3563938" y="5013325"/>
            <a:ext cx="3024187" cy="144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5" name="矩形 5"/>
          <p:cNvSpPr>
            <a:spLocks noChangeArrowheads="1"/>
          </p:cNvSpPr>
          <p:nvPr/>
        </p:nvSpPr>
        <p:spPr bwMode="auto">
          <a:xfrm>
            <a:off x="1443038" y="5848350"/>
            <a:ext cx="73533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40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善護念諸菩薩</a:t>
            </a:r>
            <a:r>
              <a:rPr lang="en-US" altLang="zh-TW" sz="240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240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                                       </a:t>
            </a:r>
            <a:r>
              <a:rPr lang="en-US" altLang="zh-TW" sz="240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善付囑諸菩薩</a:t>
            </a:r>
            <a:r>
              <a:rPr lang="en-US" altLang="zh-TW" sz="240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endParaRPr lang="zh-TW" altLang="en-US" sz="240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15366" name="文字方塊 2"/>
          <p:cNvSpPr txBox="1">
            <a:spLocks noChangeArrowheads="1"/>
          </p:cNvSpPr>
          <p:nvPr/>
        </p:nvSpPr>
        <p:spPr bwMode="auto">
          <a:xfrm>
            <a:off x="2322513" y="5343525"/>
            <a:ext cx="14144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 b="1">
                <a:latin typeface="微軟正黑體" pitchFamily="34" charset="-120"/>
                <a:ea typeface="微軟正黑體" pitchFamily="34" charset="-120"/>
              </a:rPr>
              <a:t>上學佛道</a:t>
            </a:r>
          </a:p>
        </p:txBody>
      </p:sp>
      <p:sp>
        <p:nvSpPr>
          <p:cNvPr id="15367" name="文字方塊 7"/>
          <p:cNvSpPr txBox="1">
            <a:spLocks noChangeArrowheads="1"/>
          </p:cNvSpPr>
          <p:nvPr/>
        </p:nvSpPr>
        <p:spPr bwMode="auto">
          <a:xfrm>
            <a:off x="6300788" y="5343525"/>
            <a:ext cx="14144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 b="1">
                <a:latin typeface="微軟正黑體" pitchFamily="34" charset="-120"/>
                <a:ea typeface="微軟正黑體" pitchFamily="34" charset="-120"/>
              </a:rPr>
              <a:t>下化眾生</a:t>
            </a:r>
          </a:p>
        </p:txBody>
      </p:sp>
      <p:cxnSp>
        <p:nvCxnSpPr>
          <p:cNvPr id="10" name="直線接點 9"/>
          <p:cNvCxnSpPr/>
          <p:nvPr/>
        </p:nvCxnSpPr>
        <p:spPr>
          <a:xfrm>
            <a:off x="2408238" y="5805488"/>
            <a:ext cx="118745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>
            <a:off x="6516688" y="5816600"/>
            <a:ext cx="118745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70" name="矩形 10"/>
          <p:cNvSpPr>
            <a:spLocks noChangeArrowheads="1"/>
          </p:cNvSpPr>
          <p:nvPr/>
        </p:nvSpPr>
        <p:spPr bwMode="auto">
          <a:xfrm>
            <a:off x="4752975" y="5373688"/>
            <a:ext cx="6969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 b="1">
                <a:latin typeface="微軟正黑體" pitchFamily="34" charset="-120"/>
                <a:ea typeface="微軟正黑體" pitchFamily="34" charset="-120"/>
              </a:rPr>
              <a:t>菩薩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26988"/>
            <a:ext cx="8229600" cy="1143001"/>
          </a:xfrm>
        </p:spPr>
        <p:txBody>
          <a:bodyPr/>
          <a:lstStyle/>
          <a:p>
            <a:pPr eaLnBrk="1" hangingPunct="1"/>
            <a:r>
              <a:rPr lang="zh-TW" altLang="en-US" sz="3200" b="1" u="sng">
                <a:latin typeface="標楷體" pitchFamily="65" charset="-120"/>
                <a:ea typeface="標楷體" pitchFamily="65" charset="-120"/>
              </a:rPr>
              <a:t>大乘正宗分 第三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388" y="908050"/>
            <a:ext cx="8713787" cy="3313113"/>
          </a:xfrm>
        </p:spPr>
        <p:txBody>
          <a:bodyPr/>
          <a:lstStyle/>
          <a:p>
            <a:pPr marL="0" indent="0" eaLnBrk="1" hangingPunct="1">
              <a:buFontTx/>
              <a:buNone/>
              <a:defRPr/>
            </a:pP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佛告須菩提：「諸菩薩摩訶薩，應如是降伏其心。所有一切眾生之類，若卵生、若胎生、若濕生、若化生、若有色、若無色、若有想、若無想、若非有想、非無想，我皆令入</a:t>
            </a:r>
            <a:r>
              <a:rPr lang="zh-TW" altLang="en-US" sz="3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無餘涅槃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而滅度之，如是滅度無量無數無邊眾生，實無眾生得滅度者。何以故？若菩薩有</a:t>
            </a:r>
            <a:r>
              <a:rPr lang="zh-TW" altLang="en-US" sz="3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我相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3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人相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3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眾生相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zh-TW" altLang="en-US" sz="3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壽者相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，即非菩薩。」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187450" y="4889500"/>
            <a:ext cx="1584325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 algn="ctr"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1pPr>
            <a:lvl2pPr algn="ctr"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>
              <a:defRPr/>
            </a:pPr>
            <a:r>
              <a:rPr lang="zh-TW" altLang="en-US" sz="2400" b="1" u="sng" dirty="0"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四 相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555875" y="4149725"/>
            <a:ext cx="4048125" cy="892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400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我  相：自</a:t>
            </a:r>
            <a:r>
              <a:rPr kumimoji="0" lang="zh-TW" altLang="en-US" sz="2400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我、我的</a:t>
            </a:r>
          </a:p>
          <a:p>
            <a:pPr eaLnBrk="1" hangingPunct="1">
              <a:buFontTx/>
              <a:buNone/>
            </a:pPr>
            <a:r>
              <a:rPr kumimoji="0" lang="zh-TW" altLang="en-US" sz="2400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      ↓</a:t>
            </a:r>
            <a:endParaRPr kumimoji="0" lang="zh-TW" altLang="zh-TW" sz="2400" b="1">
              <a:solidFill>
                <a:srgbClr val="C00000"/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576513" y="5092700"/>
            <a:ext cx="4003675" cy="1360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algn="ctr" eaLnBrk="1" hangingPunct="1">
              <a:buFontTx/>
              <a:buNone/>
            </a:pPr>
            <a:r>
              <a:rPr lang="zh-TW" altLang="en-US" sz="2400" b="1">
                <a:latin typeface="標楷體" pitchFamily="65" charset="-120"/>
                <a:ea typeface="標楷體" pitchFamily="65" charset="-120"/>
              </a:rPr>
              <a:t>人  相：你</a:t>
            </a:r>
            <a:r>
              <a:rPr kumimoji="0" lang="zh-TW" altLang="en-US" sz="2400" b="1">
                <a:latin typeface="標楷體" pitchFamily="65" charset="-120"/>
                <a:ea typeface="標楷體" pitchFamily="65" charset="-120"/>
              </a:rPr>
              <a:t>我、見外</a:t>
            </a:r>
            <a:endParaRPr kumimoji="0" lang="en-US" altLang="zh-TW" sz="2400" b="1">
              <a:latin typeface="標楷體" pitchFamily="65" charset="-120"/>
              <a:ea typeface="標楷體" pitchFamily="65" charset="-120"/>
            </a:endParaRPr>
          </a:p>
          <a:p>
            <a:pPr algn="ctr" eaLnBrk="1" hangingPunct="1">
              <a:buFontTx/>
              <a:buNone/>
            </a:pPr>
            <a:r>
              <a:rPr kumimoji="0" lang="zh-TW" altLang="en-US" sz="2400" b="1">
                <a:latin typeface="標楷體" pitchFamily="65" charset="-120"/>
                <a:ea typeface="標楷體" pitchFamily="65" charset="-120"/>
              </a:rPr>
              <a:t>眾生相：習性、毛病</a:t>
            </a:r>
            <a:endParaRPr kumimoji="0" lang="en-US" altLang="zh-TW" sz="2400" b="1">
              <a:latin typeface="標楷體" pitchFamily="65" charset="-120"/>
              <a:ea typeface="標楷體" pitchFamily="65" charset="-120"/>
            </a:endParaRPr>
          </a:p>
          <a:p>
            <a:pPr algn="ctr" eaLnBrk="1" hangingPunct="1">
              <a:buFontTx/>
              <a:buNone/>
            </a:pPr>
            <a:r>
              <a:rPr kumimoji="0" lang="zh-TW" altLang="en-US" sz="2400" b="1">
                <a:latin typeface="標楷體" pitchFamily="65" charset="-120"/>
                <a:ea typeface="標楷體" pitchFamily="65" charset="-120"/>
              </a:rPr>
              <a:t>壽者相：富貴、福壽</a:t>
            </a:r>
            <a:endParaRPr kumimoji="0" lang="zh-TW" altLang="zh-TW" sz="2400" b="1"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14340" name="Picture 4" descr="D:\美麗的照片\動畫\ATT00007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50" y="4133850"/>
            <a:ext cx="1295400" cy="129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4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2700"/>
                            </p:stCondLst>
                            <p:childTnLst>
                              <p:par>
                                <p:cTn id="30" presetID="4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36" presetID="4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63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4450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z="3200" b="1" u="sng">
                <a:ea typeface="標楷體" pitchFamily="65" charset="-120"/>
              </a:rPr>
              <a:t>妙行無住分 第四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388" y="1196975"/>
            <a:ext cx="8820150" cy="3887788"/>
          </a:xfrm>
        </p:spPr>
        <p:txBody>
          <a:bodyPr/>
          <a:lstStyle/>
          <a:p>
            <a:pPr marL="0" indent="0" eaLnBrk="1" hangingPunct="1">
              <a:buFontTx/>
              <a:buNone/>
              <a:defRPr/>
            </a:pP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「復次，須菩提，菩薩於法</a:t>
            </a:r>
            <a:r>
              <a:rPr lang="zh-TW" altLang="en-US" sz="3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應無所住，</a:t>
            </a:r>
            <a:r>
              <a:rPr lang="zh-TW" altLang="en-US" sz="3000" b="1" u="sng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行</a:t>
            </a:r>
            <a:r>
              <a:rPr lang="zh-TW" altLang="en-US" sz="3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於布施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所謂不住色布施，不住聲、香、味、觸、法布施。須菩提，菩薩應如是布施，不住於相。何以故？菩菩薩不住相布施，其福德不可思量。須菩提，於意云何，東方虛空可思量不？」「不也，世尊。」「須菩提，南西北方四維上下虛空可思量不？」「不也，世尊。」「須菩提，菩薩</a:t>
            </a:r>
            <a:r>
              <a:rPr lang="zh-TW" altLang="en-US" sz="30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無住相布施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，福德亦復如是不可思量。須菩提，菩薩但</a:t>
            </a:r>
            <a:r>
              <a:rPr lang="zh-TW" altLang="en-US" sz="30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應如所教住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。」</a:t>
            </a:r>
          </a:p>
        </p:txBody>
      </p:sp>
      <p:sp>
        <p:nvSpPr>
          <p:cNvPr id="17412" name="文字方塊 1"/>
          <p:cNvSpPr txBox="1">
            <a:spLocks noChangeArrowheads="1"/>
          </p:cNvSpPr>
          <p:nvPr/>
        </p:nvSpPr>
        <p:spPr bwMode="auto">
          <a:xfrm>
            <a:off x="2555875" y="5373688"/>
            <a:ext cx="3416300" cy="954087"/>
          </a:xfrm>
          <a:prstGeom prst="rect">
            <a:avLst/>
          </a:prstGeom>
          <a:noFill/>
          <a:ln w="2540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b="1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六根不住六塵</a:t>
            </a:r>
            <a:endParaRPr lang="en-US" altLang="zh-TW" sz="2800" b="1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b="1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住於無住→無限之行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4450"/>
            <a:ext cx="8229600" cy="1143000"/>
          </a:xfrm>
        </p:spPr>
        <p:txBody>
          <a:bodyPr/>
          <a:lstStyle/>
          <a:p>
            <a:pPr eaLnBrk="1" hangingPunct="1"/>
            <a:r>
              <a:rPr lang="zh-TW" altLang="en-US" sz="3200" b="1">
                <a:latin typeface="標楷體" pitchFamily="65" charset="-120"/>
                <a:ea typeface="標楷體" pitchFamily="65" charset="-120"/>
              </a:rPr>
              <a:t>如理實見分 第五</a:t>
            </a:r>
            <a:r>
              <a:rPr lang="zh-TW" altLang="en-US" sz="3200">
                <a:latin typeface="標楷體" pitchFamily="65" charset="-120"/>
                <a:ea typeface="標楷體" pitchFamily="65" charset="-120"/>
              </a:rPr>
              <a:t> 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196975"/>
            <a:ext cx="8569325" cy="2044700"/>
          </a:xfrm>
        </p:spPr>
        <p:txBody>
          <a:bodyPr/>
          <a:lstStyle/>
          <a:p>
            <a:pPr marL="0" indent="0" eaLnBrk="1" hangingPunct="1">
              <a:buFontTx/>
              <a:buNone/>
              <a:defRPr/>
            </a:pP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「須菩提，於意云何？可以</a:t>
            </a:r>
            <a:r>
              <a:rPr lang="zh-TW" altLang="en-US" sz="3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身相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見</a:t>
            </a:r>
            <a:r>
              <a:rPr lang="zh-TW" altLang="en-US" sz="3000" b="1" u="sng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如來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不？」「不也，世尊，不可以身相得見如來。何以故？如來所說身相，即非身相。」佛告須菩提：「凡所</a:t>
            </a:r>
            <a:r>
              <a:rPr lang="zh-TW" altLang="en-US" sz="3000" b="1" u="sng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有相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皆是虛妄，若</a:t>
            </a:r>
            <a:r>
              <a:rPr lang="zh-TW" altLang="en-US" sz="30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見諸相非相，即見如來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。」</a:t>
            </a:r>
          </a:p>
        </p:txBody>
      </p:sp>
      <p:sp>
        <p:nvSpPr>
          <p:cNvPr id="18436" name="文字方塊 2"/>
          <p:cNvSpPr txBox="1">
            <a:spLocks noChangeArrowheads="1"/>
          </p:cNvSpPr>
          <p:nvPr/>
        </p:nvSpPr>
        <p:spPr bwMode="auto">
          <a:xfrm>
            <a:off x="684213" y="4005263"/>
            <a:ext cx="796290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 b="1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身相 </a:t>
            </a:r>
            <a:r>
              <a:rPr lang="en-US" altLang="zh-TW" sz="2400" b="1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—</a:t>
            </a:r>
            <a:r>
              <a:rPr lang="zh-TW" altLang="en-US" sz="2400" b="1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 非</a:t>
            </a:r>
            <a:r>
              <a:rPr lang="en-US" altLang="zh-TW" sz="2400" b="1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 b="1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實</a:t>
            </a:r>
            <a:r>
              <a:rPr lang="en-US" altLang="zh-TW" sz="2400" b="1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2400" b="1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相、外相。為因緣和合之假相。四大假合。</a:t>
            </a:r>
            <a:endParaRPr lang="en-US" altLang="zh-TW" sz="2400" b="1">
              <a:solidFill>
                <a:srgbClr val="0066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 b="1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              有生有滅、有增有減、有垢有淨、有來有去</a:t>
            </a:r>
            <a:endParaRPr lang="en-US" altLang="zh-TW" sz="2400" b="1">
              <a:solidFill>
                <a:srgbClr val="0066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 b="1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              </a:t>
            </a:r>
            <a:endParaRPr lang="en-US" altLang="zh-TW" sz="2400" b="1">
              <a:solidFill>
                <a:srgbClr val="0000CC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 b="1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如來 </a:t>
            </a:r>
            <a:r>
              <a:rPr lang="en-US" altLang="zh-TW" sz="2400" b="1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—</a:t>
            </a:r>
            <a:r>
              <a:rPr lang="zh-TW" altLang="en-US" sz="2400" b="1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 實相、真相。佛與眾生之本來面目。如其本來。</a:t>
            </a:r>
            <a:endParaRPr lang="en-US" altLang="zh-TW" sz="2400" b="1">
              <a:solidFill>
                <a:srgbClr val="0000CC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 b="1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              不生不滅、不增不減、不垢不淨、不來不去</a:t>
            </a:r>
            <a:endParaRPr lang="en-US" altLang="zh-TW" sz="2400" b="1">
              <a:solidFill>
                <a:srgbClr val="0000CC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 b="1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               </a:t>
            </a:r>
          </a:p>
        </p:txBody>
      </p:sp>
      <p:sp>
        <p:nvSpPr>
          <p:cNvPr id="18437" name="文字方塊 3"/>
          <p:cNvSpPr txBox="1">
            <a:spLocks noChangeArrowheads="1"/>
          </p:cNvSpPr>
          <p:nvPr/>
        </p:nvSpPr>
        <p:spPr bwMode="auto">
          <a:xfrm>
            <a:off x="2051050" y="3049588"/>
            <a:ext cx="44942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800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sz="2800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放下執著罣礙，清淨即現</a:t>
            </a:r>
            <a:r>
              <a:rPr lang="en-US" altLang="zh-TW" sz="2800" b="1">
                <a:solidFill>
                  <a:srgbClr val="C00000"/>
                </a:solidFill>
                <a:latin typeface="標楷體" pitchFamily="65" charset="-120"/>
                <a:ea typeface="標楷體" pitchFamily="65" charset="-120"/>
              </a:rPr>
              <a:t>)</a:t>
            </a:r>
            <a:endParaRPr lang="zh-TW" altLang="en-US" sz="2800" b="1">
              <a:solidFill>
                <a:srgbClr val="C00000"/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0"/>
            <a:ext cx="8229600" cy="836613"/>
          </a:xfrm>
        </p:spPr>
        <p:txBody>
          <a:bodyPr/>
          <a:lstStyle/>
          <a:p>
            <a:pPr eaLnBrk="1" hangingPunct="1"/>
            <a:r>
              <a:rPr lang="zh-TW" altLang="en-US" sz="3200" b="1" u="sng">
                <a:latin typeface="標楷體" pitchFamily="65" charset="-120"/>
                <a:ea typeface="標楷體" pitchFamily="65" charset="-120"/>
              </a:rPr>
              <a:t>正信希有分 第六</a:t>
            </a:r>
            <a:endParaRPr lang="zh-TW" altLang="en-US" sz="3200" u="sng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88925" y="981075"/>
            <a:ext cx="8820150" cy="316865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須菩提白佛曰：「世尊，頗有眾生，得聞如是言說章句，生實信不？」佛告須菩提：「莫作是說，如來滅度後，後五百歲，有持戒修福者，於此章句，能生信心，以此為實。當知是人，不於一佛、二佛、三四五佛而種善根，已於無量千萬佛所種諸善根。聞是章句乃至一念生淨信者。須菩提，如來悉知悉見，是諸眾生，得如是無量福德。」</a:t>
            </a:r>
          </a:p>
        </p:txBody>
      </p:sp>
      <p:sp>
        <p:nvSpPr>
          <p:cNvPr id="2" name="矩形 1"/>
          <p:cNvSpPr/>
          <p:nvPr/>
        </p:nvSpPr>
        <p:spPr>
          <a:xfrm>
            <a:off x="539750" y="4362450"/>
            <a:ext cx="6840538" cy="1200150"/>
          </a:xfrm>
          <a:prstGeom prst="rect">
            <a:avLst/>
          </a:prstGeom>
          <a:ln w="25400">
            <a:solidFill>
              <a:srgbClr val="C00000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後五百歲 </a:t>
            </a:r>
            <a:r>
              <a:rPr lang="en-US" altLang="zh-TW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正法已過，仍能生信心</a:t>
            </a:r>
            <a:endParaRPr lang="en-US" altLang="zh-TW" sz="2400" b="1" kern="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當知是人已於無量千萬佛所種諸善根</a:t>
            </a:r>
            <a:endParaRPr lang="en-US" altLang="zh-TW" sz="2400" b="1" kern="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               能得無量福德</a:t>
            </a:r>
            <a:endParaRPr lang="zh-TW" altLang="en-US" sz="240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0"/>
            <a:ext cx="8229600" cy="836613"/>
          </a:xfrm>
        </p:spPr>
        <p:txBody>
          <a:bodyPr/>
          <a:lstStyle/>
          <a:p>
            <a:pPr eaLnBrk="1" hangingPunct="1"/>
            <a:r>
              <a:rPr lang="zh-TW" altLang="en-US" sz="3200" b="1" u="sng">
                <a:latin typeface="標楷體" pitchFamily="65" charset="-120"/>
                <a:ea typeface="標楷體" pitchFamily="65" charset="-120"/>
              </a:rPr>
              <a:t>正信希有分 第六</a:t>
            </a:r>
            <a:endParaRPr lang="zh-TW" altLang="en-US" sz="3200" u="sng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981075"/>
            <a:ext cx="8748713" cy="3095625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zh-TW" altLang="en-US" sz="3000" b="1" dirty="0">
                <a:latin typeface="標楷體"/>
                <a:ea typeface="標楷體"/>
              </a:rPr>
              <a:t>「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何以故？是諸眾生，無復我相、人相、眾生相、壽者相，無法相，亦無非法相。何以故？是諸眾生，若心取相，即為著我、人、眾生、壽者。若取法相，即著我、人、眾生、壽者。何以故？若取非法相，即著我、人、眾生、壽者。是故不應取法，不應取非法，以是義故，如來常說，汝等比丘，知我說法，如筏喻者，法尚應捨，何況非法。」</a:t>
            </a:r>
          </a:p>
        </p:txBody>
      </p:sp>
      <p:sp>
        <p:nvSpPr>
          <p:cNvPr id="4" name="矩形 3"/>
          <p:cNvSpPr/>
          <p:nvPr/>
        </p:nvSpPr>
        <p:spPr>
          <a:xfrm>
            <a:off x="900113" y="4244975"/>
            <a:ext cx="7056437" cy="1200150"/>
          </a:xfrm>
          <a:prstGeom prst="rect">
            <a:avLst/>
          </a:prstGeom>
          <a:ln w="25400">
            <a:solidFill>
              <a:srgbClr val="002060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sz="2400" b="1" kern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凡夫 </a:t>
            </a:r>
            <a:r>
              <a:rPr lang="en-US" altLang="zh-TW" sz="2400" b="1" kern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kern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心取相、取法相              </a:t>
            </a:r>
            <a:r>
              <a:rPr lang="en-US" altLang="zh-TW" sz="2400" b="1" kern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kern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著相</a:t>
            </a:r>
            <a:endParaRPr lang="en-US" altLang="zh-TW" sz="2400" b="1" kern="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2400" b="1" kern="0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羅漢 </a:t>
            </a:r>
            <a:r>
              <a:rPr lang="en-US" altLang="zh-TW" sz="2400" b="1" kern="0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 </a:t>
            </a:r>
            <a:r>
              <a:rPr lang="zh-TW" altLang="en-US" sz="2400" b="1" kern="0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取非法相                          </a:t>
            </a:r>
            <a:r>
              <a:rPr lang="en-US" altLang="zh-TW" sz="2400" b="1" kern="0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kern="0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著空</a:t>
            </a:r>
            <a:endParaRPr lang="en-US" altLang="zh-TW" sz="2400" b="1" kern="0" dirty="0">
              <a:solidFill>
                <a:srgbClr val="0066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菩薩 </a:t>
            </a:r>
            <a:r>
              <a:rPr lang="en-US" altLang="zh-TW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不取法相、不取非法相  </a:t>
            </a:r>
            <a:r>
              <a:rPr lang="en-US" altLang="zh-TW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不著、過河棄筏</a:t>
            </a:r>
            <a:endParaRPr lang="zh-TW" altLang="en-US" sz="240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188913"/>
            <a:ext cx="8229600" cy="706437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latin typeface="標楷體" pitchFamily="65" charset="-120"/>
                <a:ea typeface="標楷體" pitchFamily="65" charset="-120"/>
              </a:rPr>
              <a:t>無得無說分 第七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052513"/>
            <a:ext cx="8642350" cy="295275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「須菩提，於意云何？如來</a:t>
            </a:r>
            <a:r>
              <a:rPr lang="zh-TW" altLang="en-US" sz="30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得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阿耨多羅三藐三菩提耶？如來有所說</a:t>
            </a:r>
            <a:r>
              <a:rPr lang="zh-TW" altLang="en-US" sz="30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法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耶？」須菩提言：「如我解佛所說義，</a:t>
            </a:r>
            <a:r>
              <a:rPr lang="zh-TW" altLang="en-US" sz="3000" b="1" u="sng" dirty="0">
                <a:latin typeface="微軟正黑體" pitchFamily="34" charset="-120"/>
                <a:ea typeface="微軟正黑體" pitchFamily="34" charset="-120"/>
              </a:rPr>
              <a:t>無有定法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名阿耨多羅三藐三菩提，亦</a:t>
            </a:r>
            <a:r>
              <a:rPr lang="zh-TW" altLang="en-US" sz="3000" b="1" u="sng" dirty="0">
                <a:latin typeface="微軟正黑體" pitchFamily="34" charset="-120"/>
                <a:ea typeface="微軟正黑體" pitchFamily="34" charset="-120"/>
              </a:rPr>
              <a:t>無有定法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如來可說。何以故？如來所說法，皆不可取、不可說，非法、非非法，所以者何？一切賢聖者，皆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以無為法，而有差別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。」</a:t>
            </a:r>
          </a:p>
        </p:txBody>
      </p:sp>
      <p:sp>
        <p:nvSpPr>
          <p:cNvPr id="4" name="矩形 3"/>
          <p:cNvSpPr/>
          <p:nvPr/>
        </p:nvSpPr>
        <p:spPr>
          <a:xfrm>
            <a:off x="1199994" y="4941168"/>
            <a:ext cx="6264275" cy="1322388"/>
          </a:xfrm>
          <a:prstGeom prst="rect">
            <a:avLst/>
          </a:prstGeom>
          <a:ln w="25400">
            <a:solidFill>
              <a:srgbClr val="C00000"/>
            </a:solidFill>
          </a:ln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無住 </a:t>
            </a:r>
            <a:r>
              <a:rPr lang="en-US" altLang="zh-TW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以無為之心 </a:t>
            </a:r>
            <a:r>
              <a:rPr lang="en-US" altLang="zh-TW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無有分別</a:t>
            </a:r>
            <a:r>
              <a:rPr lang="en-US" altLang="zh-TW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>
              <a:defRPr/>
            </a:pPr>
            <a:endParaRPr lang="en-US" altLang="zh-TW" sz="800" b="1" kern="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defRPr/>
            </a:pP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而為 </a:t>
            </a:r>
            <a:r>
              <a:rPr lang="en-US" altLang="zh-TW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成就一切有為 </a:t>
            </a:r>
            <a:r>
              <a:rPr lang="en-US" altLang="zh-TW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因緣有別、隨緣成就</a:t>
            </a:r>
            <a:r>
              <a:rPr lang="en-US" altLang="zh-TW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>
              <a:defRPr/>
            </a:pPr>
            <a:r>
              <a:rPr lang="zh-TW" altLang="en-US" sz="2400" b="1" kern="0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「說」與「行」皆無有定法</a:t>
            </a:r>
            <a:endParaRPr lang="zh-TW" altLang="en-US" sz="2400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E5A052-6C1E-4ADC-8A41-7887FF25B6BD}"/>
              </a:ext>
            </a:extLst>
          </p:cNvPr>
          <p:cNvSpPr txBox="1"/>
          <p:nvPr/>
        </p:nvSpPr>
        <p:spPr>
          <a:xfrm>
            <a:off x="1907704" y="4005263"/>
            <a:ext cx="4320480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/>
              <a:t>非法</a:t>
            </a:r>
            <a:r>
              <a:rPr lang="en-US" altLang="zh-TW" dirty="0"/>
              <a:t>:</a:t>
            </a:r>
            <a:r>
              <a:rPr lang="zh-TW" altLang="en-US" dirty="0"/>
              <a:t>非法實義</a:t>
            </a:r>
            <a:endParaRPr lang="en-CA" altLang="zh-TW" dirty="0"/>
          </a:p>
          <a:p>
            <a:pPr>
              <a:lnSpc>
                <a:spcPct val="150000"/>
              </a:lnSpc>
            </a:pPr>
            <a:r>
              <a:rPr lang="zh-TW" altLang="en-US" dirty="0"/>
              <a:t>非非法</a:t>
            </a:r>
            <a:r>
              <a:rPr lang="en-US" altLang="zh-TW" dirty="0"/>
              <a:t>:</a:t>
            </a:r>
            <a:r>
              <a:rPr lang="zh-TW" altLang="en-US" dirty="0"/>
              <a:t> 法有</a:t>
            </a:r>
            <a:r>
              <a:rPr lang="zh-TW" altLang="en-US" dirty="0">
                <a:effectLst/>
              </a:rPr>
              <a:t>權</a:t>
            </a:r>
            <a:r>
              <a:rPr lang="zh-TW" altLang="en-US" dirty="0"/>
              <a:t>義</a:t>
            </a:r>
            <a:endParaRPr lang="en-CA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lock"/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288" y="981075"/>
            <a:ext cx="5400675" cy="5043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7" name="Text Box 3"/>
          <p:cNvSpPr txBox="1">
            <a:spLocks noChangeArrowheads="1"/>
          </p:cNvSpPr>
          <p:nvPr/>
        </p:nvSpPr>
        <p:spPr bwMode="auto">
          <a:xfrm>
            <a:off x="4383088" y="26988"/>
            <a:ext cx="314325" cy="1117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0" r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本覺妙心</a:t>
            </a:r>
          </a:p>
        </p:txBody>
      </p:sp>
      <p:sp>
        <p:nvSpPr>
          <p:cNvPr id="21508" name="Text Box 4"/>
          <p:cNvSpPr txBox="1">
            <a:spLocks noChangeArrowheads="1"/>
          </p:cNvSpPr>
          <p:nvPr/>
        </p:nvSpPr>
        <p:spPr bwMode="auto">
          <a:xfrm>
            <a:off x="6191250" y="836613"/>
            <a:ext cx="498475" cy="1117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妄起無明</a:t>
            </a:r>
          </a:p>
        </p:txBody>
      </p:sp>
      <p:sp>
        <p:nvSpPr>
          <p:cNvPr id="21509" name="Text Box 5"/>
          <p:cNvSpPr txBox="1">
            <a:spLocks noChangeArrowheads="1"/>
          </p:cNvSpPr>
          <p:nvPr/>
        </p:nvSpPr>
        <p:spPr bwMode="auto">
          <a:xfrm>
            <a:off x="7164388" y="2317750"/>
            <a:ext cx="803275" cy="23876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來去生死的相對世界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六根對六塵妄造業因</a:t>
            </a:r>
          </a:p>
        </p:txBody>
      </p:sp>
      <p:sp>
        <p:nvSpPr>
          <p:cNvPr id="21510" name="Text Box 6"/>
          <p:cNvSpPr txBox="1">
            <a:spLocks noChangeArrowheads="1"/>
          </p:cNvSpPr>
          <p:nvPr/>
        </p:nvSpPr>
        <p:spPr bwMode="auto">
          <a:xfrm>
            <a:off x="4076700" y="20638"/>
            <a:ext cx="314325" cy="1117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0" r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覺行圓滿</a:t>
            </a:r>
          </a:p>
        </p:txBody>
      </p:sp>
      <p:sp>
        <p:nvSpPr>
          <p:cNvPr id="21511" name="Text Box 7"/>
          <p:cNvSpPr txBox="1">
            <a:spLocks noChangeArrowheads="1"/>
          </p:cNvSpPr>
          <p:nvPr/>
        </p:nvSpPr>
        <p:spPr bwMode="auto">
          <a:xfrm>
            <a:off x="2082800" y="5157788"/>
            <a:ext cx="498475" cy="13716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勸發菩提心</a:t>
            </a:r>
          </a:p>
        </p:txBody>
      </p:sp>
      <p:sp>
        <p:nvSpPr>
          <p:cNvPr id="21512" name="Text Box 8"/>
          <p:cNvSpPr txBox="1">
            <a:spLocks noChangeArrowheads="1"/>
          </p:cNvSpPr>
          <p:nvPr/>
        </p:nvSpPr>
        <p:spPr bwMode="auto">
          <a:xfrm>
            <a:off x="1074738" y="2797175"/>
            <a:ext cx="498475" cy="1371600"/>
          </a:xfrm>
          <a:prstGeom prst="rect">
            <a:avLst/>
          </a:prstGeom>
          <a:solidFill>
            <a:srgbClr val="FF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六度波羅蜜</a:t>
            </a:r>
          </a:p>
        </p:txBody>
      </p:sp>
      <p:sp>
        <p:nvSpPr>
          <p:cNvPr id="21513" name="Text Box 9"/>
          <p:cNvSpPr txBox="1">
            <a:spLocks noChangeArrowheads="1"/>
          </p:cNvSpPr>
          <p:nvPr/>
        </p:nvSpPr>
        <p:spPr bwMode="auto">
          <a:xfrm>
            <a:off x="2111375" y="277813"/>
            <a:ext cx="498475" cy="16256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不可思議方便</a:t>
            </a:r>
          </a:p>
        </p:txBody>
      </p:sp>
      <p:sp>
        <p:nvSpPr>
          <p:cNvPr id="21514" name="Text Box 10"/>
          <p:cNvSpPr txBox="1">
            <a:spLocks noChangeArrowheads="1"/>
          </p:cNvSpPr>
          <p:nvPr/>
        </p:nvSpPr>
        <p:spPr bwMode="auto">
          <a:xfrm>
            <a:off x="6186488" y="5157788"/>
            <a:ext cx="498475" cy="1117600"/>
          </a:xfrm>
          <a:prstGeom prst="rect">
            <a:avLst/>
          </a:prstGeom>
          <a:solidFill>
            <a:srgbClr val="96969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六道輪迴</a:t>
            </a:r>
          </a:p>
        </p:txBody>
      </p:sp>
      <p:sp>
        <p:nvSpPr>
          <p:cNvPr id="21515" name="Text Box 11"/>
          <p:cNvSpPr txBox="1">
            <a:spLocks noChangeArrowheads="1"/>
          </p:cNvSpPr>
          <p:nvPr/>
        </p:nvSpPr>
        <p:spPr bwMode="auto">
          <a:xfrm>
            <a:off x="3987800" y="5749925"/>
            <a:ext cx="800100" cy="1117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solidFill>
                  <a:srgbClr val="FFFF00"/>
                </a:solidFill>
                <a:ea typeface="標楷體" pitchFamily="65" charset="-120"/>
              </a:rPr>
              <a:t>大善知識</a:t>
            </a:r>
            <a:endParaRPr lang="en-US" altLang="zh-TW" sz="2000">
              <a:solidFill>
                <a:srgbClr val="FFFF00"/>
              </a:solidFill>
              <a:ea typeface="標楷體" pitchFamily="65" charset="-12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solidFill>
                  <a:srgbClr val="FFFF00"/>
                </a:solidFill>
                <a:ea typeface="標楷體" pitchFamily="65" charset="-120"/>
              </a:rPr>
              <a:t>示導見性</a:t>
            </a:r>
          </a:p>
        </p:txBody>
      </p:sp>
      <p:sp>
        <p:nvSpPr>
          <p:cNvPr id="21516" name="Line 12"/>
          <p:cNvSpPr>
            <a:spLocks noChangeShapeType="1"/>
          </p:cNvSpPr>
          <p:nvPr/>
        </p:nvSpPr>
        <p:spPr bwMode="auto">
          <a:xfrm rot="21540000" flipV="1">
            <a:off x="4368800" y="2060575"/>
            <a:ext cx="31750" cy="14398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17" name="Text Box 13"/>
          <p:cNvSpPr txBox="1">
            <a:spLocks noChangeArrowheads="1"/>
          </p:cNvSpPr>
          <p:nvPr/>
        </p:nvSpPr>
        <p:spPr bwMode="auto">
          <a:xfrm>
            <a:off x="4194175" y="1512888"/>
            <a:ext cx="38258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800"/>
              <a:t>0</a:t>
            </a:r>
          </a:p>
        </p:txBody>
      </p:sp>
      <p:sp>
        <p:nvSpPr>
          <p:cNvPr id="21518" name="Line 14"/>
          <p:cNvSpPr>
            <a:spLocks noChangeShapeType="1"/>
          </p:cNvSpPr>
          <p:nvPr/>
        </p:nvSpPr>
        <p:spPr bwMode="auto">
          <a:xfrm flipV="1">
            <a:off x="4400550" y="2492375"/>
            <a:ext cx="1081088" cy="10080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19" name="Line 15"/>
          <p:cNvSpPr>
            <a:spLocks noChangeShapeType="1"/>
          </p:cNvSpPr>
          <p:nvPr/>
        </p:nvSpPr>
        <p:spPr bwMode="auto">
          <a:xfrm>
            <a:off x="4400550" y="3500438"/>
            <a:ext cx="14414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0" name="Line 16"/>
          <p:cNvSpPr>
            <a:spLocks noChangeShapeType="1"/>
          </p:cNvSpPr>
          <p:nvPr/>
        </p:nvSpPr>
        <p:spPr bwMode="auto">
          <a:xfrm>
            <a:off x="4400550" y="3500438"/>
            <a:ext cx="1081088" cy="936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1" name="Line 17"/>
          <p:cNvSpPr>
            <a:spLocks noChangeShapeType="1"/>
          </p:cNvSpPr>
          <p:nvPr/>
        </p:nvSpPr>
        <p:spPr bwMode="auto">
          <a:xfrm flipH="1">
            <a:off x="4344988" y="3500438"/>
            <a:ext cx="39687" cy="1368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2" name="Line 18"/>
          <p:cNvSpPr>
            <a:spLocks noChangeShapeType="1"/>
          </p:cNvSpPr>
          <p:nvPr/>
        </p:nvSpPr>
        <p:spPr bwMode="auto">
          <a:xfrm flipH="1">
            <a:off x="3321050" y="3500438"/>
            <a:ext cx="1008063" cy="10080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3" name="Line 19"/>
          <p:cNvSpPr>
            <a:spLocks noChangeShapeType="1"/>
          </p:cNvSpPr>
          <p:nvPr/>
        </p:nvSpPr>
        <p:spPr bwMode="auto">
          <a:xfrm flipH="1">
            <a:off x="2889250" y="3500438"/>
            <a:ext cx="14398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4" name="Line 20"/>
          <p:cNvSpPr>
            <a:spLocks noChangeShapeType="1"/>
          </p:cNvSpPr>
          <p:nvPr/>
        </p:nvSpPr>
        <p:spPr bwMode="auto">
          <a:xfrm flipH="1" flipV="1">
            <a:off x="3321050" y="2420938"/>
            <a:ext cx="1008063" cy="1079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5" name="Text Box 21"/>
          <p:cNvSpPr txBox="1">
            <a:spLocks noChangeArrowheads="1"/>
          </p:cNvSpPr>
          <p:nvPr/>
        </p:nvSpPr>
        <p:spPr bwMode="auto">
          <a:xfrm>
            <a:off x="8126413" y="2349500"/>
            <a:ext cx="549275" cy="222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>
                <a:ea typeface="標楷體" pitchFamily="65" charset="-120"/>
              </a:rPr>
              <a:t>沉淪；烏雲蔽日</a:t>
            </a:r>
          </a:p>
        </p:txBody>
      </p:sp>
      <p:sp>
        <p:nvSpPr>
          <p:cNvPr id="21526" name="Text Box 22"/>
          <p:cNvSpPr txBox="1">
            <a:spLocks noChangeArrowheads="1"/>
          </p:cNvSpPr>
          <p:nvPr/>
        </p:nvSpPr>
        <p:spPr bwMode="auto">
          <a:xfrm>
            <a:off x="277813" y="2420938"/>
            <a:ext cx="549275" cy="222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/>
          <a:p>
            <a:pPr>
              <a:defRPr/>
            </a:pPr>
            <a:r>
              <a:rPr lang="zh-TW" alt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標楷體" pitchFamily="65" charset="-120"/>
              </a:rPr>
              <a:t>修行；撥雲見日</a:t>
            </a:r>
          </a:p>
        </p:txBody>
      </p:sp>
      <p:sp>
        <p:nvSpPr>
          <p:cNvPr id="21527" name="Text Box 23"/>
          <p:cNvSpPr txBox="1">
            <a:spLocks noChangeArrowheads="1"/>
          </p:cNvSpPr>
          <p:nvPr/>
        </p:nvSpPr>
        <p:spPr bwMode="auto">
          <a:xfrm>
            <a:off x="4643438" y="2357438"/>
            <a:ext cx="549275" cy="222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>
                <a:ea typeface="標楷體" pitchFamily="65" charset="-120"/>
              </a:rPr>
              <a:t>小乘的出離眾生</a:t>
            </a:r>
          </a:p>
        </p:txBody>
      </p:sp>
      <p:sp>
        <p:nvSpPr>
          <p:cNvPr id="21528" name="Text Box 24"/>
          <p:cNvSpPr txBox="1">
            <a:spLocks noChangeArrowheads="1"/>
          </p:cNvSpPr>
          <p:nvPr/>
        </p:nvSpPr>
        <p:spPr bwMode="auto">
          <a:xfrm>
            <a:off x="3492500" y="2381250"/>
            <a:ext cx="549275" cy="222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/>
          <a:p>
            <a:pPr>
              <a:defRPr/>
            </a:pPr>
            <a:r>
              <a:rPr lang="zh-TW" altLang="en-US" sz="24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標楷體" pitchFamily="65" charset="-120"/>
              </a:rPr>
              <a:t>大乘的成就菩薩</a:t>
            </a:r>
          </a:p>
        </p:txBody>
      </p:sp>
      <p:sp>
        <p:nvSpPr>
          <p:cNvPr id="21529" name="Text Box 25"/>
          <p:cNvSpPr txBox="1">
            <a:spLocks noChangeArrowheads="1"/>
          </p:cNvSpPr>
          <p:nvPr/>
        </p:nvSpPr>
        <p:spPr bwMode="auto">
          <a:xfrm>
            <a:off x="4716463" y="254000"/>
            <a:ext cx="3048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0" r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如來</a:t>
            </a:r>
          </a:p>
        </p:txBody>
      </p:sp>
      <p:sp>
        <p:nvSpPr>
          <p:cNvPr id="21530" name="Text Box 26"/>
          <p:cNvSpPr txBox="1">
            <a:spLocks noChangeArrowheads="1"/>
          </p:cNvSpPr>
          <p:nvPr/>
        </p:nvSpPr>
        <p:spPr bwMode="auto">
          <a:xfrm>
            <a:off x="3771900" y="404813"/>
            <a:ext cx="304800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0" r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佛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1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1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21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21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0"/>
                                        <p:tgtEl>
                                          <p:spTgt spid="21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000"/>
                                        <p:tgtEl>
                                          <p:spTgt spid="21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000"/>
                                        <p:tgtEl>
                                          <p:spTgt spid="21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000"/>
                                        <p:tgtEl>
                                          <p:spTgt spid="21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21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1" presetClass="exit" presetSubtype="0" fill="hold" grpId="3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 nodeType="clickPar">
                      <p:stCondLst>
                        <p:cond delay="indefinite"/>
                      </p:stCondLst>
                      <p:childTnLst>
                        <p:par>
                          <p:cTn id="1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2000"/>
                                        <p:tgtEl>
                                          <p:spTgt spid="215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2000" fill="hold"/>
                                        <p:tgtEl>
                                          <p:spTgt spid="215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2000" fill="hold"/>
                                        <p:tgtEl>
                                          <p:spTgt spid="215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 nodeType="afterGroup">
                            <p:stCondLst>
                              <p:cond delay="3200"/>
                            </p:stCondLst>
                            <p:childTnLst>
                              <p:par>
                                <p:cTn id="11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2000"/>
                                        <p:tgtEl>
                                          <p:spTgt spid="215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215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000" fill="hold"/>
                                        <p:tgtEl>
                                          <p:spTgt spid="215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 nodeType="clickPar">
                      <p:stCondLst>
                        <p:cond delay="indefinite"/>
                      </p:stCondLst>
                      <p:childTnLst>
                        <p:par>
                          <p:cTn id="1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2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24" dur="1000"/>
                                        <p:tgtEl>
                                          <p:spTgt spid="215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5" dur="1000"/>
                                        <p:tgtEl>
                                          <p:spTgt spid="215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6" dur="1000"/>
                                        <p:tgtEl>
                                          <p:spTgt spid="215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28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30" dur="1000"/>
                                        <p:tgtEl>
                                          <p:spTgt spid="215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31" dur="1000"/>
                                        <p:tgtEl>
                                          <p:spTgt spid="215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2" dur="1000"/>
                                        <p:tgtEl>
                                          <p:spTgt spid="215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 nodeType="clickPar">
                      <p:stCondLst>
                        <p:cond delay="indefinite"/>
                      </p:stCondLst>
                      <p:childTnLst>
                        <p:par>
                          <p:cTn id="1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5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37" dur="500"/>
                                        <p:tgtEl>
                                          <p:spTgt spid="21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41" dur="500"/>
                                        <p:tgtEl>
                                          <p:spTgt spid="21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7" grpId="0" animBg="1"/>
      <p:bldP spid="21508" grpId="0" animBg="1"/>
      <p:bldP spid="21509" grpId="0" animBg="1"/>
      <p:bldP spid="21510" grpId="0" animBg="1"/>
      <p:bldP spid="21511" grpId="0" animBg="1"/>
      <p:bldP spid="21512" grpId="0" animBg="1"/>
      <p:bldP spid="21513" grpId="0" animBg="1"/>
      <p:bldP spid="21514" grpId="0" animBg="1"/>
      <p:bldP spid="21515" grpId="0" animBg="1"/>
      <p:bldP spid="21516" grpId="0" animBg="1"/>
      <p:bldP spid="21516" grpId="1" animBg="1"/>
      <p:bldP spid="21516" grpId="2" animBg="1"/>
      <p:bldP spid="21516" grpId="3" animBg="1"/>
      <p:bldP spid="21517" grpId="0"/>
      <p:bldP spid="21518" grpId="0" animBg="1"/>
      <p:bldP spid="21518" grpId="1" animBg="1"/>
      <p:bldP spid="21519" grpId="0" animBg="1"/>
      <p:bldP spid="21519" grpId="1" animBg="1"/>
      <p:bldP spid="21520" grpId="0" animBg="1"/>
      <p:bldP spid="21520" grpId="1" animBg="1"/>
      <p:bldP spid="21521" grpId="0" animBg="1"/>
      <p:bldP spid="21521" grpId="1" animBg="1"/>
      <p:bldP spid="21522" grpId="0" animBg="1"/>
      <p:bldP spid="21522" grpId="1" animBg="1"/>
      <p:bldP spid="21523" grpId="0" animBg="1"/>
      <p:bldP spid="21523" grpId="1" animBg="1"/>
      <p:bldP spid="21524" grpId="0" animBg="1"/>
      <p:bldP spid="21524" grpId="1" animBg="1"/>
      <p:bldP spid="21525" grpId="0"/>
      <p:bldP spid="21526" grpId="0"/>
      <p:bldP spid="21527" grpId="0"/>
      <p:bldP spid="21528" grpId="0"/>
      <p:bldP spid="21529" grpId="0"/>
      <p:bldP spid="215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7301" y="1001236"/>
            <a:ext cx="63401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6000" b="0" i="0" u="none" strike="noStrike" kern="1200" cap="none" spc="0" normalizeH="0" baseline="0" noProof="0" dirty="0">
                <a:ln w="19050">
                  <a:solidFill>
                    <a:srgbClr val="FFFFFF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金剛般若波羅蜜經</a:t>
            </a:r>
          </a:p>
        </p:txBody>
      </p:sp>
      <p:pic>
        <p:nvPicPr>
          <p:cNvPr id="3079" name="Picture 7" descr="「budha」的圖片搜尋結果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6992" y="3284984"/>
            <a:ext cx="2495376" cy="2495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美麗的照片\圖片庫\佛相關\magical_boo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925" y="2901950"/>
            <a:ext cx="4903788" cy="362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3" name="Picture 11" descr="http://www.nalepshop.cz/fotky6667/fotos/_vyrp11_259budha-oriental-samolepka2.jpg"/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30" t="15155" r="18180" b="24623"/>
          <a:stretch/>
        </p:blipFill>
        <p:spPr bwMode="auto">
          <a:xfrm>
            <a:off x="3468015" y="3284984"/>
            <a:ext cx="2258768" cy="22340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7921ED-A9B6-C24E-BAA4-48F3AEAB7D27}"/>
              </a:ext>
            </a:extLst>
          </p:cNvPr>
          <p:cNvSpPr txBox="1"/>
          <p:nvPr/>
        </p:nvSpPr>
        <p:spPr>
          <a:xfrm>
            <a:off x="5292080" y="2097162"/>
            <a:ext cx="43924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n w="19050">
                  <a:solidFill>
                    <a:srgbClr val="FFFFFF"/>
                  </a:solidFill>
                </a:ln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</a:t>
            </a:r>
            <a:r>
              <a:rPr lang="en-US" altLang="zh-TW" sz="4400" dirty="0">
                <a:ln w="19050">
                  <a:solidFill>
                    <a:srgbClr val="FFFFFF"/>
                  </a:solidFill>
                </a:ln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8-14</a:t>
            </a:r>
            <a:r>
              <a:rPr lang="zh-TW" altLang="en-US" sz="4400" dirty="0">
                <a:ln w="19050">
                  <a:solidFill>
                    <a:srgbClr val="FFFFFF"/>
                  </a:solidFill>
                </a:ln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</a:t>
            </a:r>
            <a:endParaRPr lang="en-US" sz="4400" dirty="0">
              <a:ln w="19050">
                <a:solidFill>
                  <a:srgbClr val="FFFFFF"/>
                </a:solidFill>
              </a:ln>
              <a:solidFill>
                <a:srgbClr val="FFFF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83978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08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4450"/>
            <a:ext cx="8229600" cy="7778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依法出生分 第八</a:t>
            </a:r>
            <a:endParaRPr lang="zh-TW" altLang="en-US" sz="3200" dirty="0">
              <a:solidFill>
                <a:srgbClr val="FF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4463" y="908050"/>
            <a:ext cx="8748712" cy="3457575"/>
          </a:xfrm>
        </p:spPr>
        <p:txBody>
          <a:bodyPr/>
          <a:lstStyle/>
          <a:p>
            <a:pPr eaLnBrk="1" hangingPunct="1"/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心生法生 心滅法滅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/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心體 </a:t>
            </a:r>
            <a:r>
              <a:rPr lang="en-US" altLang="zh-TW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vs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 心相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/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般若無上法門，諸佛能成無上正等正覺， 皆是般若之力，故云： 依法出生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/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依金剛般若波羅蜜多法，一切諸佛與諸法都由此經出生 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/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44450"/>
            <a:ext cx="8229600" cy="7778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依法出生分 第八</a:t>
            </a:r>
            <a:endParaRPr lang="zh-TW" altLang="en-US" sz="3200" dirty="0">
              <a:solidFill>
                <a:srgbClr val="FF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4463" y="908050"/>
            <a:ext cx="8748712" cy="3457575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「須菩提，於意云何？若人滿三千大千世界七寶</a:t>
            </a:r>
            <a:r>
              <a:rPr lang="ja-JP" altLang="en-US" sz="140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金、銀、琉璃、水晶、硨磲（也叫車渠）、珊瑚、琥珀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，以用布施，是人所得福德，寧為多不？」須菩提言：「</a:t>
            </a:r>
            <a:r>
              <a:rPr lang="zh-TW" altLang="en-US" sz="3000" b="1" u="sng" dirty="0">
                <a:latin typeface="KaiTi" panose="02010609060101010101" pitchFamily="49" charset="-122"/>
                <a:ea typeface="KaiTi" panose="02010609060101010101" pitchFamily="49" charset="-122"/>
              </a:rPr>
              <a:t>甚多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，世尊。何以故？</a:t>
            </a:r>
            <a:r>
              <a:rPr lang="zh-TW" altLang="en-US" sz="3000" b="1" u="sng" dirty="0">
                <a:latin typeface="KaiTi" panose="02010609060101010101" pitchFamily="49" charset="-122"/>
                <a:ea typeface="KaiTi" panose="02010609060101010101" pitchFamily="49" charset="-122"/>
              </a:rPr>
              <a:t>是福德，即非福德性，是故如來說福德多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</a:t>
            </a:r>
            <a:r>
              <a:rPr lang="zh-TW" altLang="en-US" sz="1400" b="1" dirty="0">
                <a:latin typeface="KaiTi" panose="02010609060101010101" pitchFamily="49" charset="-122"/>
                <a:ea typeface="KaiTi" panose="02010609060101010101" pitchFamily="49" charset="-122"/>
              </a:rPr>
              <a:t> 」</a:t>
            </a:r>
            <a:r>
              <a:rPr lang="zh-TW" altLang="en-US" sz="14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不求福德之清淨心</a:t>
            </a:r>
            <a:r>
              <a:rPr lang="en-US" altLang="zh-TW" sz="14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14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性</a:t>
            </a:r>
            <a:r>
              <a:rPr lang="en-US" altLang="zh-TW" sz="14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14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，成就無量福德。</a:t>
            </a:r>
            <a:endParaRPr lang="en-US" altLang="zh-TW" sz="1400" dirty="0">
              <a:solidFill>
                <a:srgbClr val="FF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 eaLnBrk="1" hangingPunct="1"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「若復有人，於此經中，</a:t>
            </a:r>
            <a:r>
              <a:rPr lang="zh-TW" altLang="en-US" sz="3000" b="1" dirty="0">
                <a:highlight>
                  <a:srgbClr val="FFFF00"/>
                </a:highlight>
                <a:latin typeface="KaiTi" panose="02010609060101010101" pitchFamily="49" charset="-122"/>
                <a:ea typeface="KaiTi" panose="02010609060101010101" pitchFamily="49" charset="-122"/>
              </a:rPr>
              <a:t>受</a:t>
            </a:r>
            <a:r>
              <a:rPr lang="zh-TW" altLang="en-US" sz="14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領受不忘</a:t>
            </a:r>
            <a:r>
              <a:rPr lang="zh-TW" altLang="en-US" sz="3000" b="1" dirty="0">
                <a:highlight>
                  <a:srgbClr val="FFFF00"/>
                </a:highlight>
                <a:latin typeface="KaiTi" panose="02010609060101010101" pitchFamily="49" charset="-122"/>
                <a:ea typeface="KaiTi" panose="02010609060101010101" pitchFamily="49" charset="-122"/>
              </a:rPr>
              <a:t>持</a:t>
            </a:r>
            <a:r>
              <a:rPr lang="zh-TW" altLang="en-US" sz="14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持守實踐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乃至</a:t>
            </a:r>
            <a:r>
              <a:rPr lang="zh-TW" altLang="en-US" sz="3000" b="1" dirty="0">
                <a:highlight>
                  <a:srgbClr val="FFFF00"/>
                </a:highlight>
                <a:latin typeface="KaiTi" panose="02010609060101010101" pitchFamily="49" charset="-122"/>
                <a:ea typeface="KaiTi" panose="02010609060101010101" pitchFamily="49" charset="-122"/>
              </a:rPr>
              <a:t>四句偈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等，為他人說，其福勝彼。何以故？須菩提，一切</a:t>
            </a:r>
            <a:r>
              <a:rPr lang="zh-TW" altLang="en-US" sz="3000" b="1" dirty="0">
                <a:highlight>
                  <a:srgbClr val="FFFF00"/>
                </a:highlight>
                <a:latin typeface="KaiTi" panose="02010609060101010101" pitchFamily="49" charset="-122"/>
                <a:ea typeface="KaiTi" panose="02010609060101010101" pitchFamily="49" charset="-122"/>
              </a:rPr>
              <a:t>諸佛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及</a:t>
            </a:r>
            <a:r>
              <a:rPr lang="zh-TW" altLang="en-US" sz="3000" b="1" dirty="0">
                <a:highlight>
                  <a:srgbClr val="FFFF00"/>
                </a:highlight>
                <a:latin typeface="KaiTi" panose="02010609060101010101" pitchFamily="49" charset="-122"/>
                <a:ea typeface="KaiTi" panose="02010609060101010101" pitchFamily="49" charset="-122"/>
              </a:rPr>
              <a:t>諸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阿耨多羅三藐三菩提</a:t>
            </a:r>
            <a:r>
              <a:rPr lang="zh-TW" altLang="en-US" sz="3000" b="1" dirty="0">
                <a:highlight>
                  <a:srgbClr val="FFFF00"/>
                </a:highlight>
                <a:latin typeface="KaiTi" panose="02010609060101010101" pitchFamily="49" charset="-122"/>
                <a:ea typeface="KaiTi" panose="02010609060101010101" pitchFamily="49" charset="-122"/>
              </a:rPr>
              <a:t>法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，</a:t>
            </a:r>
            <a:r>
              <a:rPr lang="zh-TW" altLang="en-US" sz="3000" b="1" dirty="0">
                <a:highlight>
                  <a:srgbClr val="FFFF00"/>
                </a:highlight>
                <a:latin typeface="KaiTi" panose="02010609060101010101" pitchFamily="49" charset="-122"/>
                <a:ea typeface="KaiTi" panose="02010609060101010101" pitchFamily="49" charset="-122"/>
              </a:rPr>
              <a:t>皆從是經出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。須菩提，</a:t>
            </a:r>
            <a:r>
              <a:rPr lang="zh-TW" altLang="en-US" sz="3000" b="1" u="sng" dirty="0">
                <a:latin typeface="KaiTi" panose="02010609060101010101" pitchFamily="49" charset="-122"/>
                <a:ea typeface="KaiTi" panose="02010609060101010101" pitchFamily="49" charset="-122"/>
              </a:rPr>
              <a:t>所謂佛法者，即非佛法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。」 </a:t>
            </a:r>
          </a:p>
        </p:txBody>
      </p:sp>
    </p:spTree>
    <p:extLst>
      <p:ext uri="{BB962C8B-B14F-4D97-AF65-F5344CB8AC3E}">
        <p14:creationId xmlns:p14="http://schemas.microsoft.com/office/powerpoint/2010/main" val="4853621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39750" y="188913"/>
            <a:ext cx="8434388" cy="3170099"/>
          </a:xfrm>
          <a:prstGeom prst="rect">
            <a:avLst/>
          </a:prstGeom>
          <a:ln w="25400">
            <a:noFill/>
          </a:ln>
        </p:spPr>
        <p:txBody>
          <a:bodyPr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zh-TW" altLang="en-US" sz="3200" b="1" kern="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</a:t>
            </a:r>
            <a:r>
              <a:rPr lang="zh-TW" altLang="en-US" sz="32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羅漢四果</a:t>
            </a:r>
            <a:endParaRPr lang="en-US" altLang="zh-TW" sz="3200" b="1" kern="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ctr">
              <a:spcAft>
                <a:spcPts val="600"/>
              </a:spcAft>
              <a:defRPr/>
            </a:pPr>
            <a:endParaRPr lang="en-US" altLang="zh-TW" sz="1600" b="1" kern="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spcAft>
                <a:spcPts val="1200"/>
              </a:spcAft>
              <a:defRPr/>
            </a:pP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初果 </a:t>
            </a:r>
            <a:r>
              <a:rPr lang="en-US" altLang="zh-TW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 須陀洹 </a:t>
            </a:r>
            <a:r>
              <a:rPr lang="en-US" altLang="zh-TW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:</a:t>
            </a: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  入流           </a:t>
            </a:r>
            <a:r>
              <a:rPr lang="zh-TW" altLang="en-US" sz="2800" b="1" kern="0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六根不入六塵</a:t>
            </a:r>
            <a:endParaRPr lang="en-US" altLang="zh-TW" sz="2800" b="1" kern="0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spcAft>
                <a:spcPts val="1200"/>
              </a:spcAft>
              <a:defRPr/>
            </a:pP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二果 </a:t>
            </a:r>
            <a:r>
              <a:rPr lang="en-US" altLang="zh-TW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 斯陀洹 </a:t>
            </a:r>
            <a:r>
              <a:rPr lang="en-US" altLang="zh-TW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:</a:t>
            </a: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  一往來         </a:t>
            </a:r>
            <a:r>
              <a:rPr lang="zh-TW" altLang="en-US" sz="2800" b="1" kern="0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實無往來相</a:t>
            </a:r>
            <a:endParaRPr lang="en-US" altLang="zh-TW" sz="2800" b="1" kern="0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spcAft>
                <a:spcPts val="1200"/>
              </a:spcAft>
              <a:defRPr/>
            </a:pP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三果 </a:t>
            </a:r>
            <a:r>
              <a:rPr lang="en-US" altLang="zh-TW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 阿那含 </a:t>
            </a:r>
            <a:r>
              <a:rPr lang="en-US" altLang="zh-TW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:</a:t>
            </a: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  不來           </a:t>
            </a:r>
            <a:r>
              <a:rPr lang="zh-TW" altLang="en-US" sz="2800" b="1" kern="0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實無不來</a:t>
            </a:r>
            <a:endParaRPr lang="en-US" altLang="zh-TW" sz="2800" b="1" kern="0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spcAft>
                <a:spcPts val="1200"/>
              </a:spcAft>
              <a:defRPr/>
            </a:pP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四果 </a:t>
            </a:r>
            <a:r>
              <a:rPr lang="en-US" altLang="zh-TW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 阿羅漢 </a:t>
            </a:r>
            <a:r>
              <a:rPr lang="en-US" altLang="zh-TW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:</a:t>
            </a:r>
            <a:r>
              <a:rPr lang="zh-TW" altLang="en-US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  得果涅槃      </a:t>
            </a:r>
            <a:r>
              <a:rPr lang="en-US" altLang="zh-TW" sz="2800" b="1" kern="0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lang="zh-TW" altLang="en-US" sz="2800" b="1" kern="0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無得</a:t>
            </a:r>
            <a:endParaRPr lang="zh-TW" altLang="en-US" sz="28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cxnSp>
        <p:nvCxnSpPr>
          <p:cNvPr id="6" name="直線接點 5"/>
          <p:cNvCxnSpPr/>
          <p:nvPr/>
        </p:nvCxnSpPr>
        <p:spPr>
          <a:xfrm>
            <a:off x="539750" y="3644900"/>
            <a:ext cx="42481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1979613" y="3933825"/>
            <a:ext cx="1004887" cy="5842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3200" b="1" kern="0" dirty="0">
                <a:solidFill>
                  <a:srgbClr val="0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羅漢</a:t>
            </a:r>
            <a:endParaRPr lang="zh-TW" altLang="en-US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cxnSp>
        <p:nvCxnSpPr>
          <p:cNvPr id="9" name="直線接點 8"/>
          <p:cNvCxnSpPr/>
          <p:nvPr/>
        </p:nvCxnSpPr>
        <p:spPr>
          <a:xfrm>
            <a:off x="5292725" y="3644900"/>
            <a:ext cx="2303463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58" name="矩形 9"/>
          <p:cNvSpPr>
            <a:spLocks noChangeArrowheads="1"/>
          </p:cNvSpPr>
          <p:nvPr/>
        </p:nvSpPr>
        <p:spPr bwMode="auto">
          <a:xfrm>
            <a:off x="5652120" y="3933825"/>
            <a:ext cx="162736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佛</a:t>
            </a:r>
            <a:r>
              <a:rPr lang="en-US" altLang="zh-TW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/</a:t>
            </a:r>
            <a:r>
              <a:rPr lang="zh-TW" altLang="en-US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菩薩</a:t>
            </a:r>
          </a:p>
        </p:txBody>
      </p:sp>
      <p:sp>
        <p:nvSpPr>
          <p:cNvPr id="23559" name="文字方塊 10"/>
          <p:cNvSpPr txBox="1">
            <a:spLocks noChangeArrowheads="1"/>
          </p:cNvSpPr>
          <p:nvPr/>
        </p:nvSpPr>
        <p:spPr bwMode="auto">
          <a:xfrm>
            <a:off x="1857375" y="4851400"/>
            <a:ext cx="56012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凡夫</a:t>
            </a:r>
            <a:r>
              <a:rPr lang="en-US" altLang="zh-TW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畏死</a:t>
            </a:r>
            <a:r>
              <a:rPr lang="en-US" altLang="zh-TW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lang="en-US" altLang="zh-TW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---</a:t>
            </a: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  生 </a:t>
            </a:r>
            <a:r>
              <a:rPr lang="en-US" altLang="zh-TW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/</a:t>
            </a: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 死</a:t>
            </a:r>
            <a:endParaRPr lang="en-US" altLang="zh-TW" sz="28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羅漢</a:t>
            </a:r>
            <a:r>
              <a:rPr lang="en-US" altLang="zh-TW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畏生</a:t>
            </a:r>
            <a:r>
              <a:rPr lang="en-US" altLang="zh-TW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lang="en-US" altLang="zh-TW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---</a:t>
            </a: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  生死 </a:t>
            </a:r>
            <a:r>
              <a:rPr lang="en-US" altLang="zh-TW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/</a:t>
            </a: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 涅槃</a:t>
            </a:r>
            <a:endParaRPr lang="en-US" altLang="zh-TW" sz="28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菩薩</a:t>
            </a:r>
            <a:r>
              <a:rPr lang="en-US" altLang="zh-TW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無畏生死</a:t>
            </a:r>
            <a:r>
              <a:rPr lang="en-US" altLang="zh-TW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lang="en-US" altLang="zh-TW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---</a:t>
            </a:r>
            <a:r>
              <a:rPr lang="zh-TW" altLang="en-US" sz="2800" b="1" dirty="0">
                <a:latin typeface="KaiTi" panose="02010609060101010101" pitchFamily="49" charset="-122"/>
                <a:ea typeface="KaiTi" panose="02010609060101010101" pitchFamily="49" charset="-122"/>
              </a:rPr>
              <a:t>  生死即涅槃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332656"/>
            <a:ext cx="8229600" cy="7778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latin typeface="KaiTi" panose="02010609060101010101" pitchFamily="49" charset="-122"/>
                <a:ea typeface="KaiTi" panose="02010609060101010101" pitchFamily="49" charset="-122"/>
              </a:rPr>
              <a:t>福德與功德的比較</a:t>
            </a:r>
            <a:endParaRPr lang="zh-TW" altLang="en-US" sz="320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4097158-4138-F241-BE51-FC83792307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3839603"/>
              </p:ext>
            </p:extLst>
          </p:nvPr>
        </p:nvGraphicFramePr>
        <p:xfrm>
          <a:off x="1691680" y="126876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4640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5888"/>
            <a:ext cx="8229600" cy="5619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一相無相分 第九</a:t>
            </a:r>
            <a:r>
              <a:rPr lang="zh-TW" altLang="en-US" sz="32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81075"/>
            <a:ext cx="8821738" cy="4392141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般若實相 非有相非無相 非一非異相 離一切相 即是實相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佛陀藉聲聞四果為喻，破除有惑可斷，有果可證的妄念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lnSpc>
                <a:spcPct val="90000"/>
              </a:lnSpc>
            </a:pP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1325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616D7-2A5B-3443-8F7C-A358B63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KaiTi" panose="02010609060101010101" pitchFamily="49" charset="-122"/>
                <a:ea typeface="KaiTi" panose="02010609060101010101" pitchFamily="49" charset="-122"/>
              </a:rPr>
              <a:t>聲聞乘的四種果位</a:t>
            </a:r>
            <a:endParaRPr lang="en-US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1CD5C2B2-C6F8-AF4C-9520-E7A219EC94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541431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31796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5888"/>
            <a:ext cx="8229600" cy="5619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一相無相分 第九</a:t>
            </a:r>
            <a:r>
              <a:rPr lang="zh-TW" altLang="en-US" sz="32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981075"/>
            <a:ext cx="8821738" cy="4392141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須菩提，於意云何？須沱洹能作是念，我得須沱洹果不？」須菩提言：「不也，世尊。」「何以故？須沱洹，名為入流，而無所入，不入聲、香、味、觸、法，是名須沱洹。」「須菩提，於意云何，斯陀含能作是念，我得斯陀含果不？」須菩提言：「不也，世尊。」「何以故？斯陀含，名一往來，而實無往來，是名斯陀含。」「須菩提，於意云何？阿那含能作是念，我得阿那含果不？」須菩提言：「不也，世尊。」「何以故？阿那含名為不來，而實無不來，是故名阿那含。」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5888"/>
            <a:ext cx="8229600" cy="5619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一相無相分 第九</a:t>
            </a:r>
            <a:r>
              <a:rPr lang="zh-TW" altLang="en-US" sz="32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4463" y="908050"/>
            <a:ext cx="8891587" cy="2881313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「須菩提，於意云何？阿羅漢能作是念，我得阿羅漢道不？」須菩提言：「不也，世尊。」「何以故？實無有法名阿羅漢，若阿羅漢作是念，我</a:t>
            </a:r>
            <a:r>
              <a:rPr lang="zh-TW" altLang="en-US" sz="3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得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阿羅漢道，即為</a:t>
            </a:r>
            <a:r>
              <a:rPr lang="zh-TW" altLang="en-US" sz="3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著我、人、眾生、壽者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。世尊，佛說我得無諍三昧，人中最為第一，是第一離欲阿羅漢。世尊，我不作是念，我是離欲阿羅漢，世尊，我若作是念，我得阿羅漢道，世尊即不說須菩提是樂阿蘭那</a:t>
            </a:r>
            <a:r>
              <a:rPr lang="zh-TW" altLang="en-US" sz="14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無諍寂靜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行者，以須菩提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實無所行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，而名須菩提是樂阿蘭那行</a:t>
            </a:r>
            <a:r>
              <a:rPr lang="zh-TW" altLang="en-US" sz="14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寂居靜修的人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」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73720"/>
            <a:ext cx="8229600" cy="635000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莊嚴淨土分 第十</a:t>
            </a:r>
            <a:r>
              <a:rPr lang="zh-TW" altLang="en-US" sz="32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052067"/>
            <a:ext cx="8820150" cy="3025005"/>
          </a:xfrm>
        </p:spPr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zh-TW" altLang="en-US" b="1" dirty="0">
                <a:solidFill>
                  <a:schemeClr val="tx2"/>
                </a:solidFill>
                <a:latin typeface="KaiTi" panose="02010609060101010101" pitchFamily="49" charset="-122"/>
                <a:ea typeface="KaiTi" panose="02010609060101010101" pitchFamily="49" charset="-122"/>
                <a:cs typeface="+mj-cs"/>
              </a:rPr>
              <a:t>聖賢之名皆是假名，全是假有為法顯無為法</a:t>
            </a:r>
            <a:endParaRPr lang="en-US" altLang="zh-TW" b="1" dirty="0">
              <a:solidFill>
                <a:schemeClr val="tx2"/>
              </a:solidFill>
              <a:latin typeface="KaiTi" panose="02010609060101010101" pitchFamily="49" charset="-122"/>
              <a:ea typeface="KaiTi" panose="02010609060101010101" pitchFamily="49" charset="-122"/>
              <a:cs typeface="+mj-cs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zh-TW" altLang="en-US" b="1" dirty="0">
                <a:solidFill>
                  <a:schemeClr val="tx2"/>
                </a:solidFill>
                <a:latin typeface="KaiTi" panose="02010609060101010101" pitchFamily="49" charset="-122"/>
                <a:ea typeface="KaiTi" panose="02010609060101010101" pitchFamily="49" charset="-122"/>
                <a:cs typeface="+mj-cs"/>
              </a:rPr>
              <a:t>所謂莊嚴淨土者，並非凡夫目中所見的色相莊嚴，而是非相之法身，無形之真土，無形質可取，無色相可觀的法性莊嚴</a:t>
            </a:r>
            <a:endParaRPr lang="en-US" altLang="zh-TW" b="1" dirty="0">
              <a:solidFill>
                <a:schemeClr val="tx2"/>
              </a:solidFill>
              <a:latin typeface="KaiTi" panose="02010609060101010101" pitchFamily="49" charset="-122"/>
              <a:ea typeface="KaiTi" panose="02010609060101010101" pitchFamily="49" charset="-122"/>
              <a:cs typeface="+mj-cs"/>
            </a:endParaRPr>
          </a:p>
          <a:p>
            <a:pPr eaLnBrk="1" hangingPunct="1">
              <a:lnSpc>
                <a:spcPct val="90000"/>
              </a:lnSpc>
              <a:defRPr/>
            </a:pPr>
            <a:r>
              <a:rPr lang="zh-TW" altLang="en-US" b="1" u="sng" dirty="0">
                <a:solidFill>
                  <a:schemeClr val="tx2"/>
                </a:solidFill>
                <a:latin typeface="KaiTi" panose="02010609060101010101" pitchFamily="49" charset="-122"/>
                <a:ea typeface="KaiTi" panose="02010609060101010101" pitchFamily="49" charset="-122"/>
                <a:cs typeface="+mj-cs"/>
              </a:rPr>
              <a:t>法</a:t>
            </a:r>
            <a:r>
              <a:rPr lang="zh-TW" altLang="en-US" b="1" dirty="0">
                <a:solidFill>
                  <a:schemeClr val="tx2"/>
                </a:solidFill>
                <a:latin typeface="KaiTi" panose="02010609060101010101" pitchFamily="49" charset="-122"/>
                <a:ea typeface="KaiTi" panose="02010609060101010101" pitchFamily="49" charset="-122"/>
                <a:cs typeface="+mj-cs"/>
              </a:rPr>
              <a:t>實無所得 無</a:t>
            </a:r>
            <a:r>
              <a:rPr lang="zh-TW" altLang="en-US" b="1" u="sng" dirty="0">
                <a:solidFill>
                  <a:schemeClr val="tx2"/>
                </a:solidFill>
                <a:latin typeface="KaiTi" panose="02010609060101010101" pitchFamily="49" charset="-122"/>
                <a:ea typeface="KaiTi" panose="02010609060101010101" pitchFamily="49" charset="-122"/>
                <a:cs typeface="+mj-cs"/>
              </a:rPr>
              <a:t>佛土</a:t>
            </a:r>
            <a:r>
              <a:rPr lang="zh-TW" altLang="en-US" b="1" dirty="0">
                <a:solidFill>
                  <a:schemeClr val="tx2"/>
                </a:solidFill>
                <a:latin typeface="KaiTi" panose="02010609060101010101" pitchFamily="49" charset="-122"/>
                <a:ea typeface="KaiTi" panose="02010609060101010101" pitchFamily="49" charset="-122"/>
                <a:cs typeface="+mj-cs"/>
              </a:rPr>
              <a:t>可莊嚴 諸菩薩該如何生清淨</a:t>
            </a:r>
            <a:r>
              <a:rPr lang="zh-TW" altLang="en-US" b="1" u="sng" dirty="0">
                <a:solidFill>
                  <a:schemeClr val="tx2"/>
                </a:solidFill>
                <a:latin typeface="KaiTi" panose="02010609060101010101" pitchFamily="49" charset="-122"/>
                <a:ea typeface="KaiTi" panose="02010609060101010101" pitchFamily="49" charset="-122"/>
                <a:cs typeface="+mj-cs"/>
              </a:rPr>
              <a:t>心</a:t>
            </a:r>
            <a:r>
              <a:rPr lang="zh-TW" altLang="en-US" b="1" dirty="0">
                <a:solidFill>
                  <a:schemeClr val="tx2"/>
                </a:solidFill>
                <a:latin typeface="KaiTi" panose="02010609060101010101" pitchFamily="49" charset="-122"/>
                <a:ea typeface="KaiTi" panose="02010609060101010101" pitchFamily="49" charset="-122"/>
                <a:cs typeface="+mj-cs"/>
              </a:rPr>
              <a:t> 佛說非身是名大</a:t>
            </a:r>
            <a:r>
              <a:rPr lang="zh-TW" altLang="en-US" b="1" u="sng" dirty="0">
                <a:solidFill>
                  <a:schemeClr val="tx2"/>
                </a:solidFill>
                <a:latin typeface="KaiTi" panose="02010609060101010101" pitchFamily="49" charset="-122"/>
                <a:ea typeface="KaiTi" panose="02010609060101010101" pitchFamily="49" charset="-122"/>
                <a:cs typeface="+mj-cs"/>
              </a:rPr>
              <a:t>身</a:t>
            </a:r>
            <a:endParaRPr lang="en-US" altLang="zh-TW" b="1" u="sng" dirty="0">
              <a:solidFill>
                <a:schemeClr val="tx2"/>
              </a:solidFill>
              <a:latin typeface="KaiTi" panose="02010609060101010101" pitchFamily="49" charset="-122"/>
              <a:ea typeface="KaiTi" panose="02010609060101010101" pitchFamily="49" charset="-122"/>
              <a:cs typeface="+mj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美麗的照片\圖片庫\其他\Collective-Works-PPT-Background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2" t="17255" r="15846" b="16548"/>
          <a:stretch>
            <a:fillRect/>
          </a:stretch>
        </p:blipFill>
        <p:spPr bwMode="auto">
          <a:xfrm>
            <a:off x="0" y="-30163"/>
            <a:ext cx="9155113" cy="688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128588" y="-26988"/>
            <a:ext cx="6597651" cy="1143001"/>
          </a:xfrm>
        </p:spPr>
        <p:txBody>
          <a:bodyPr/>
          <a:lstStyle/>
          <a:p>
            <a:pPr eaLnBrk="1" hangingPunct="1">
              <a:defRPr/>
            </a:pPr>
            <a:r>
              <a:rPr lang="zh-TW" altLang="en-US" sz="40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佛陀說法教育進程</a:t>
            </a:r>
          </a:p>
        </p:txBody>
      </p:sp>
      <p:grpSp>
        <p:nvGrpSpPr>
          <p:cNvPr id="25" name="群組 24"/>
          <p:cNvGrpSpPr>
            <a:grpSpLocks/>
          </p:cNvGrpSpPr>
          <p:nvPr/>
        </p:nvGrpSpPr>
        <p:grpSpPr bwMode="auto">
          <a:xfrm>
            <a:off x="7321550" y="436563"/>
            <a:ext cx="1211263" cy="1622425"/>
            <a:chOff x="7321852" y="436602"/>
            <a:chExt cx="1210588" cy="1622505"/>
          </a:xfrm>
        </p:grpSpPr>
        <p:sp>
          <p:nvSpPr>
            <p:cNvPr id="5143" name="文字方塊 7"/>
            <p:cNvSpPr txBox="1">
              <a:spLocks noChangeArrowheads="1"/>
            </p:cNvSpPr>
            <p:nvPr/>
          </p:nvSpPr>
          <p:spPr bwMode="auto">
            <a:xfrm>
              <a:off x="7380312" y="1412776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3600" b="1">
                  <a:solidFill>
                    <a:srgbClr val="C00000"/>
                  </a:solidFill>
                  <a:latin typeface="微軟正黑體" pitchFamily="34" charset="-120"/>
                  <a:ea typeface="微軟正黑體" pitchFamily="34" charset="-120"/>
                </a:rPr>
                <a:t>成佛</a:t>
              </a:r>
            </a:p>
          </p:txBody>
        </p:sp>
        <p:sp>
          <p:nvSpPr>
            <p:cNvPr id="5144" name="文字方塊 15"/>
            <p:cNvSpPr txBox="1">
              <a:spLocks noChangeArrowheads="1"/>
            </p:cNvSpPr>
            <p:nvPr/>
          </p:nvSpPr>
          <p:spPr bwMode="auto">
            <a:xfrm>
              <a:off x="7321852" y="436602"/>
              <a:ext cx="1210588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2000" b="1">
                  <a:solidFill>
                    <a:srgbClr val="C00000"/>
                  </a:solidFill>
                  <a:latin typeface="微軟正黑體" pitchFamily="34" charset="-120"/>
                  <a:ea typeface="微軟正黑體" pitchFamily="34" charset="-120"/>
                </a:rPr>
                <a:t>畢竟成佛</a:t>
              </a:r>
            </a:p>
          </p:txBody>
        </p:sp>
      </p:grpSp>
      <p:grpSp>
        <p:nvGrpSpPr>
          <p:cNvPr id="17" name="群組 16"/>
          <p:cNvGrpSpPr>
            <a:grpSpLocks/>
          </p:cNvGrpSpPr>
          <p:nvPr/>
        </p:nvGrpSpPr>
        <p:grpSpPr bwMode="auto">
          <a:xfrm>
            <a:off x="395288" y="2498725"/>
            <a:ext cx="2082800" cy="3716338"/>
            <a:chOff x="395536" y="2498412"/>
            <a:chExt cx="2082060" cy="3717384"/>
          </a:xfrm>
        </p:grpSpPr>
        <p:sp>
          <p:nvSpPr>
            <p:cNvPr id="5138" name="文字方塊 3"/>
            <p:cNvSpPr txBox="1">
              <a:spLocks noChangeArrowheads="1"/>
            </p:cNvSpPr>
            <p:nvPr/>
          </p:nvSpPr>
          <p:spPr bwMode="auto">
            <a:xfrm>
              <a:off x="827018" y="3573016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3600" b="1">
                  <a:latin typeface="微軟正黑體" pitchFamily="34" charset="-120"/>
                  <a:ea typeface="微軟正黑體" pitchFamily="34" charset="-120"/>
                </a:rPr>
                <a:t>二乘</a:t>
              </a:r>
            </a:p>
          </p:txBody>
        </p:sp>
        <p:sp>
          <p:nvSpPr>
            <p:cNvPr id="5" name="向右箭號 4"/>
            <p:cNvSpPr>
              <a:spLocks noChangeAspect="1"/>
            </p:cNvSpPr>
            <p:nvPr/>
          </p:nvSpPr>
          <p:spPr>
            <a:xfrm>
              <a:off x="587555" y="5202686"/>
              <a:ext cx="1686913" cy="1013110"/>
            </a:xfrm>
            <a:prstGeom prst="right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 sz="2400"/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611359" y="5486928"/>
              <a:ext cx="1415547" cy="462093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由</a:t>
              </a:r>
              <a:r>
                <a:rPr lang="zh-TW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凡</a:t>
              </a:r>
              <a:r>
                <a:rPr lang="zh-TW" altLang="en-US" sz="2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入</a:t>
              </a:r>
              <a:r>
                <a:rPr lang="zh-TW" altLang="en-US" sz="2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聖</a:t>
              </a:r>
            </a:p>
          </p:txBody>
        </p:sp>
        <p:sp>
          <p:nvSpPr>
            <p:cNvPr id="5141" name="矩形 9"/>
            <p:cNvSpPr>
              <a:spLocks noChangeArrowheads="1"/>
            </p:cNvSpPr>
            <p:nvPr/>
          </p:nvSpPr>
          <p:spPr bwMode="auto">
            <a:xfrm>
              <a:off x="837776" y="4235824"/>
              <a:ext cx="110799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b="1">
                  <a:latin typeface="微軟正黑體" pitchFamily="34" charset="-120"/>
                  <a:ea typeface="微軟正黑體" pitchFamily="34" charset="-120"/>
                </a:rPr>
                <a:t>西方淨土</a:t>
              </a:r>
            </a:p>
          </p:txBody>
        </p:sp>
        <p:sp>
          <p:nvSpPr>
            <p:cNvPr id="5142" name="矩形 12"/>
            <p:cNvSpPr>
              <a:spLocks noChangeArrowheads="1"/>
            </p:cNvSpPr>
            <p:nvPr/>
          </p:nvSpPr>
          <p:spPr bwMode="auto">
            <a:xfrm>
              <a:off x="395536" y="2498412"/>
              <a:ext cx="20820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2000" b="1">
                  <a:latin typeface="微軟正黑體" pitchFamily="34" charset="-120"/>
                  <a:ea typeface="微軟正黑體" pitchFamily="34" charset="-120"/>
                </a:rPr>
                <a:t>小：四聖諦法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2000" b="1">
                  <a:latin typeface="微軟正黑體" pitchFamily="34" charset="-120"/>
                  <a:ea typeface="微軟正黑體" pitchFamily="34" charset="-120"/>
                </a:rPr>
                <a:t>中：</a:t>
              </a:r>
              <a:r>
                <a:rPr lang="en-US" altLang="zh-TW" sz="2000" b="1">
                  <a:latin typeface="微軟正黑體" pitchFamily="34" charset="-120"/>
                  <a:ea typeface="微軟正黑體" pitchFamily="34" charset="-120"/>
                </a:rPr>
                <a:t>12</a:t>
              </a:r>
              <a:r>
                <a:rPr lang="zh-TW" altLang="en-US" sz="2000" b="1">
                  <a:latin typeface="微軟正黑體" pitchFamily="34" charset="-120"/>
                  <a:ea typeface="微軟正黑體" pitchFamily="34" charset="-120"/>
                </a:rPr>
                <a:t>因緣法</a:t>
              </a:r>
            </a:p>
          </p:txBody>
        </p:sp>
      </p:grpSp>
      <p:grpSp>
        <p:nvGrpSpPr>
          <p:cNvPr id="20" name="群組 19"/>
          <p:cNvGrpSpPr>
            <a:grpSpLocks/>
          </p:cNvGrpSpPr>
          <p:nvPr/>
        </p:nvGrpSpPr>
        <p:grpSpPr bwMode="auto">
          <a:xfrm>
            <a:off x="2767013" y="2058988"/>
            <a:ext cx="1589087" cy="3436937"/>
            <a:chOff x="2767212" y="2059107"/>
            <a:chExt cx="1588763" cy="3436609"/>
          </a:xfrm>
        </p:grpSpPr>
        <p:sp>
          <p:nvSpPr>
            <p:cNvPr id="5133" name="文字方塊 5"/>
            <p:cNvSpPr txBox="1">
              <a:spLocks noChangeArrowheads="1"/>
            </p:cNvSpPr>
            <p:nvPr/>
          </p:nvSpPr>
          <p:spPr bwMode="auto">
            <a:xfrm>
              <a:off x="2987824" y="2884294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3600" b="1">
                  <a:solidFill>
                    <a:srgbClr val="006600"/>
                  </a:solidFill>
                  <a:latin typeface="微軟正黑體" pitchFamily="34" charset="-120"/>
                  <a:ea typeface="微軟正黑體" pitchFamily="34" charset="-120"/>
                </a:rPr>
                <a:t>大乘</a:t>
              </a:r>
            </a:p>
          </p:txBody>
        </p:sp>
        <p:sp>
          <p:nvSpPr>
            <p:cNvPr id="11" name="向右箭號 10"/>
            <p:cNvSpPr/>
            <p:nvPr/>
          </p:nvSpPr>
          <p:spPr>
            <a:xfrm>
              <a:off x="2800542" y="4489337"/>
              <a:ext cx="1555433" cy="1006379"/>
            </a:xfrm>
            <a:prstGeom prst="rightArrow">
              <a:avLst/>
            </a:prstGeom>
            <a:solidFill>
              <a:schemeClr val="bg1"/>
            </a:solidFill>
            <a:ln>
              <a:solidFill>
                <a:srgbClr val="00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/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2767212" y="4759186"/>
              <a:ext cx="1415761" cy="46191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400" dirty="0">
                  <a:solidFill>
                    <a:srgbClr val="0066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由</a:t>
              </a:r>
              <a:r>
                <a:rPr lang="zh-TW" altLang="en-US" sz="2400" b="1" dirty="0">
                  <a:solidFill>
                    <a:srgbClr val="0066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小</a:t>
              </a:r>
              <a:r>
                <a:rPr lang="zh-TW" altLang="en-US" sz="2400" dirty="0">
                  <a:solidFill>
                    <a:srgbClr val="0066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入</a:t>
              </a:r>
              <a:r>
                <a:rPr lang="zh-TW" altLang="en-US" sz="2400" b="1" dirty="0">
                  <a:solidFill>
                    <a:srgbClr val="0066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大</a:t>
              </a:r>
            </a:p>
          </p:txBody>
        </p:sp>
        <p:sp>
          <p:nvSpPr>
            <p:cNvPr id="5136" name="矩形 17"/>
            <p:cNvSpPr>
              <a:spLocks noChangeArrowheads="1"/>
            </p:cNvSpPr>
            <p:nvPr/>
          </p:nvSpPr>
          <p:spPr bwMode="auto">
            <a:xfrm>
              <a:off x="2999682" y="3458617"/>
              <a:ext cx="110799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b="1">
                  <a:solidFill>
                    <a:srgbClr val="006600"/>
                  </a:solidFill>
                  <a:latin typeface="微軟正黑體" pitchFamily="34" charset="-120"/>
                  <a:ea typeface="微軟正黑體" pitchFamily="34" charset="-120"/>
                </a:rPr>
                <a:t>人間淨土</a:t>
              </a:r>
            </a:p>
          </p:txBody>
        </p:sp>
        <p:sp>
          <p:nvSpPr>
            <p:cNvPr id="5137" name="矩形 20"/>
            <p:cNvSpPr>
              <a:spLocks noChangeArrowheads="1"/>
            </p:cNvSpPr>
            <p:nvPr/>
          </p:nvSpPr>
          <p:spPr bwMode="auto">
            <a:xfrm>
              <a:off x="2781293" y="2059107"/>
              <a:ext cx="147786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2000" b="1">
                  <a:solidFill>
                    <a:srgbClr val="006600"/>
                  </a:solidFill>
                  <a:latin typeface="微軟正黑體" pitchFamily="34" charset="-120"/>
                  <a:ea typeface="微軟正黑體" pitchFamily="34" charset="-120"/>
                </a:rPr>
                <a:t>六度波羅蜜</a:t>
              </a:r>
            </a:p>
          </p:txBody>
        </p:sp>
      </p:grpSp>
      <p:grpSp>
        <p:nvGrpSpPr>
          <p:cNvPr id="24" name="群組 23"/>
          <p:cNvGrpSpPr>
            <a:grpSpLocks/>
          </p:cNvGrpSpPr>
          <p:nvPr/>
        </p:nvGrpSpPr>
        <p:grpSpPr bwMode="auto">
          <a:xfrm>
            <a:off x="4964113" y="1268413"/>
            <a:ext cx="1552575" cy="3357562"/>
            <a:chOff x="4964314" y="1268760"/>
            <a:chExt cx="1551902" cy="3357912"/>
          </a:xfrm>
        </p:grpSpPr>
        <p:sp>
          <p:nvSpPr>
            <p:cNvPr id="5128" name="文字方塊 6"/>
            <p:cNvSpPr txBox="1">
              <a:spLocks noChangeArrowheads="1"/>
            </p:cNvSpPr>
            <p:nvPr/>
          </p:nvSpPr>
          <p:spPr bwMode="auto">
            <a:xfrm>
              <a:off x="5220072" y="1988840"/>
              <a:ext cx="1107996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3600" b="1">
                  <a:solidFill>
                    <a:srgbClr val="3333CC"/>
                  </a:solidFill>
                  <a:latin typeface="微軟正黑體" pitchFamily="34" charset="-120"/>
                  <a:ea typeface="微軟正黑體" pitchFamily="34" charset="-120"/>
                </a:rPr>
                <a:t>心法</a:t>
              </a:r>
            </a:p>
          </p:txBody>
        </p:sp>
        <p:sp>
          <p:nvSpPr>
            <p:cNvPr id="12" name="向右箭號 11"/>
            <p:cNvSpPr/>
            <p:nvPr/>
          </p:nvSpPr>
          <p:spPr>
            <a:xfrm>
              <a:off x="4980182" y="3664547"/>
              <a:ext cx="1536034" cy="962125"/>
            </a:xfrm>
            <a:prstGeom prst="rightArrow">
              <a:avLst/>
            </a:prstGeom>
            <a:solidFill>
              <a:schemeClr val="bg1"/>
            </a:solidFill>
            <a:ln>
              <a:solidFill>
                <a:srgbClr val="3333C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/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4964314" y="3924924"/>
              <a:ext cx="1415436" cy="46201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2400" dirty="0">
                  <a:solidFill>
                    <a:srgbClr val="3333CC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由</a:t>
              </a:r>
              <a:r>
                <a:rPr lang="zh-TW" altLang="en-US" sz="2400" b="1" dirty="0">
                  <a:solidFill>
                    <a:srgbClr val="3333C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有</a:t>
              </a:r>
              <a:r>
                <a:rPr lang="zh-TW" altLang="en-US" sz="2400" dirty="0">
                  <a:solidFill>
                    <a:srgbClr val="3333CC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入</a:t>
              </a:r>
              <a:r>
                <a:rPr lang="zh-TW" altLang="en-US" sz="2400" b="1" dirty="0">
                  <a:solidFill>
                    <a:srgbClr val="3333CC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空</a:t>
              </a:r>
            </a:p>
          </p:txBody>
        </p:sp>
        <p:sp>
          <p:nvSpPr>
            <p:cNvPr id="5131" name="矩形 18"/>
            <p:cNvSpPr>
              <a:spLocks noChangeArrowheads="1"/>
            </p:cNvSpPr>
            <p:nvPr/>
          </p:nvSpPr>
          <p:spPr bwMode="auto">
            <a:xfrm>
              <a:off x="5239816" y="2636912"/>
              <a:ext cx="1107996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1800" b="1">
                  <a:solidFill>
                    <a:srgbClr val="3333CC"/>
                  </a:solidFill>
                  <a:latin typeface="微軟正黑體" pitchFamily="34" charset="-120"/>
                  <a:ea typeface="微軟正黑體" pitchFamily="34" charset="-120"/>
                </a:rPr>
                <a:t>唯心淨土</a:t>
              </a:r>
            </a:p>
          </p:txBody>
        </p:sp>
        <p:sp>
          <p:nvSpPr>
            <p:cNvPr id="5132" name="矩形 21"/>
            <p:cNvSpPr>
              <a:spLocks noChangeArrowheads="1"/>
            </p:cNvSpPr>
            <p:nvPr/>
          </p:nvSpPr>
          <p:spPr bwMode="auto">
            <a:xfrm>
              <a:off x="5137306" y="1268760"/>
              <a:ext cx="1248223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spcBef>
                  <a:spcPct val="20000"/>
                </a:spcBef>
                <a:buChar char="•"/>
                <a:defRPr kumimoji="1" sz="32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kumimoji="1" sz="28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kumimoji="1" sz="24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kumimoji="1" sz="2000">
                  <a:solidFill>
                    <a:schemeClr val="tx1"/>
                  </a:solidFill>
                  <a:latin typeface="Arial" charset="0"/>
                  <a:ea typeface="新細明體" pitchFamily="18" charset="-12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TW" altLang="en-US" sz="2000" b="1">
                  <a:solidFill>
                    <a:srgbClr val="3333CC"/>
                  </a:solidFill>
                  <a:latin typeface="微軟正黑體" pitchFamily="34" charset="-120"/>
                  <a:ea typeface="微軟正黑體" pitchFamily="34" charset="-120"/>
                </a:rPr>
                <a:t>見性之道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73720"/>
            <a:ext cx="8229600" cy="635000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莊嚴淨土分 第十</a:t>
            </a:r>
            <a:r>
              <a:rPr lang="zh-TW" altLang="en-US" sz="32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052067"/>
            <a:ext cx="8820150" cy="3025005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  <a:defRPr/>
            </a:pPr>
            <a:r>
              <a:rPr lang="zh-TW" altLang="en-US" sz="2900" b="1" dirty="0">
                <a:latin typeface="KaiTi" panose="02010609060101010101" pitchFamily="49" charset="-122"/>
                <a:ea typeface="KaiTi" panose="02010609060101010101" pitchFamily="49" charset="-122"/>
              </a:rPr>
              <a:t>佛告須菩提：「於意云何？如來昔在然燈佛所，於法有所</a:t>
            </a:r>
            <a:r>
              <a:rPr lang="zh-TW" altLang="en-US" sz="29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得</a:t>
            </a:r>
            <a:r>
              <a:rPr lang="zh-TW" altLang="en-US" sz="2900" b="1" dirty="0">
                <a:latin typeface="KaiTi" panose="02010609060101010101" pitchFamily="49" charset="-122"/>
                <a:ea typeface="KaiTi" panose="02010609060101010101" pitchFamily="49" charset="-122"/>
              </a:rPr>
              <a:t>不？」「不也，世尊。如來在然燈佛所，</a:t>
            </a:r>
            <a:r>
              <a:rPr lang="zh-TW" altLang="en-US" sz="29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於法實無所得</a:t>
            </a:r>
            <a:r>
              <a:rPr lang="zh-TW" altLang="en-US" sz="2900" b="1" dirty="0">
                <a:latin typeface="KaiTi" panose="02010609060101010101" pitchFamily="49" charset="-122"/>
                <a:ea typeface="KaiTi" panose="02010609060101010101" pitchFamily="49" charset="-122"/>
              </a:rPr>
              <a:t>。」「須菩提，於意云何？菩薩莊嚴佛土不？」「不也，世尊。」「何以故？莊嚴佛土者，即非莊嚴，是名莊嚴。是故須菩提，諸菩薩摩訶薩應如是生</a:t>
            </a:r>
            <a:r>
              <a:rPr lang="zh-TW" altLang="en-US" sz="29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清淨心，不</a:t>
            </a:r>
            <a:r>
              <a:rPr lang="zh-TW" altLang="en-US" sz="2900" b="1" dirty="0">
                <a:latin typeface="KaiTi" panose="02010609060101010101" pitchFamily="49" charset="-122"/>
                <a:ea typeface="KaiTi" panose="02010609060101010101" pitchFamily="49" charset="-122"/>
              </a:rPr>
              <a:t>應</a:t>
            </a:r>
            <a:r>
              <a:rPr lang="zh-TW" altLang="en-US" sz="29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住</a:t>
            </a:r>
            <a:r>
              <a:rPr lang="zh-TW" altLang="en-US" sz="2900" b="1" dirty="0">
                <a:latin typeface="KaiTi" panose="02010609060101010101" pitchFamily="49" charset="-122"/>
                <a:ea typeface="KaiTi" panose="02010609060101010101" pitchFamily="49" charset="-122"/>
              </a:rPr>
              <a:t>色</a:t>
            </a:r>
            <a:r>
              <a:rPr lang="zh-TW" altLang="en-US" sz="29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生心</a:t>
            </a:r>
            <a:r>
              <a:rPr lang="zh-TW" altLang="en-US" sz="2900" b="1" dirty="0">
                <a:latin typeface="KaiTi" panose="02010609060101010101" pitchFamily="49" charset="-122"/>
                <a:ea typeface="KaiTi" panose="02010609060101010101" pitchFamily="49" charset="-122"/>
              </a:rPr>
              <a:t>，不應住聲、香、味、觸、法生心，</a:t>
            </a:r>
            <a:r>
              <a:rPr lang="zh-TW" altLang="en-US" sz="2900" b="1" dirty="0">
                <a:solidFill>
                  <a:srgbClr val="CC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KaiTi" panose="02010609060101010101" pitchFamily="49" charset="-122"/>
                <a:ea typeface="KaiTi" panose="02010609060101010101" pitchFamily="49" charset="-122"/>
              </a:rPr>
              <a:t>應無所住而生其心</a:t>
            </a:r>
            <a:r>
              <a:rPr lang="zh-TW" altLang="en-US" sz="2900" b="1" dirty="0">
                <a:latin typeface="KaiTi" panose="02010609060101010101" pitchFamily="49" charset="-122"/>
                <a:ea typeface="KaiTi" panose="02010609060101010101" pitchFamily="49" charset="-122"/>
              </a:rPr>
              <a:t>。」</a:t>
            </a:r>
          </a:p>
        </p:txBody>
      </p:sp>
      <p:sp>
        <p:nvSpPr>
          <p:cNvPr id="4" name="矩形 3"/>
          <p:cNvSpPr/>
          <p:nvPr/>
        </p:nvSpPr>
        <p:spPr>
          <a:xfrm>
            <a:off x="251520" y="4281190"/>
            <a:ext cx="8712968" cy="2092881"/>
          </a:xfrm>
          <a:prstGeom prst="rect">
            <a:avLst/>
          </a:prstGeom>
          <a:ln w="25400">
            <a:solidFill>
              <a:srgbClr val="C00000"/>
            </a:solidFill>
          </a:ln>
        </p:spPr>
        <p:txBody>
          <a:bodyPr wrap="square" lIns="36000" rIns="3600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zh-TW" altLang="en-US" sz="2300" b="1" kern="0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於法無所得 </a:t>
            </a:r>
            <a:r>
              <a:rPr lang="en-US" altLang="zh-TW" sz="2300" b="1" kern="0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300" b="1" kern="0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菩提自性本來清淨，成佛非有所得，只是撥雲現日。</a:t>
            </a:r>
            <a:endParaRPr lang="en-US" altLang="zh-TW" sz="2300" b="1" kern="0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spcAft>
                <a:spcPts val="600"/>
              </a:spcAft>
              <a:defRPr/>
            </a:pPr>
            <a:r>
              <a:rPr lang="zh-TW" altLang="en-US" sz="2300" b="1" kern="0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莊嚴佛土 </a:t>
            </a:r>
            <a:r>
              <a:rPr lang="en-US" altLang="zh-TW" sz="2300" b="1" kern="0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300" b="1" kern="0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非莊嚴 </a:t>
            </a:r>
            <a:r>
              <a:rPr lang="en-US" altLang="zh-TW" sz="2300" b="1" kern="0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300" b="1" kern="0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非外相莊嚴，菩薩莊嚴佛土於眾生世界建立</a:t>
            </a:r>
            <a:endParaRPr lang="en-US" altLang="zh-TW" sz="2300" b="1" kern="0" dirty="0">
              <a:solidFill>
                <a:srgbClr val="0000CC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spcAft>
                <a:spcPts val="600"/>
              </a:spcAft>
              <a:defRPr/>
            </a:pPr>
            <a:r>
              <a:rPr lang="zh-TW" altLang="en-US" sz="2300" b="1" kern="0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菩薩於六塵中不住</a:t>
            </a:r>
            <a:r>
              <a:rPr lang="en-US" altLang="zh-TW" sz="2300" b="1" kern="0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300" b="1" kern="0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染</a:t>
            </a:r>
            <a:r>
              <a:rPr lang="en-US" altLang="zh-TW" sz="2300" b="1" kern="0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300" b="1" kern="0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六塵色，所生之心為清淨心。</a:t>
            </a:r>
            <a:endParaRPr lang="en-US" altLang="zh-TW" sz="2300" b="1" kern="0" dirty="0">
              <a:solidFill>
                <a:srgbClr val="0066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spcAft>
                <a:spcPts val="600"/>
              </a:spcAft>
              <a:defRPr/>
            </a:pPr>
            <a:r>
              <a:rPr lang="zh-TW" altLang="en-US" sz="2300" b="1" kern="0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常應常靜，常清靜矣</a:t>
            </a:r>
            <a:r>
              <a:rPr lang="en-US" altLang="zh-TW" sz="2300" b="1" kern="0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!</a:t>
            </a:r>
            <a:endParaRPr lang="zh-TW" altLang="en-US" sz="2300" b="1" dirty="0">
              <a:solidFill>
                <a:srgbClr val="0066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8028384" y="18864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10-1/2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862252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88067"/>
            <a:ext cx="8229600" cy="635000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莊嚴淨土分 第十</a:t>
            </a:r>
            <a:r>
              <a:rPr lang="zh-TW" altLang="en-US" sz="32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1224246"/>
            <a:ext cx="8820150" cy="1512837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  <a:defRPr/>
            </a:pPr>
            <a:r>
              <a:rPr lang="zh-TW" altLang="en-US" sz="2900" b="1" dirty="0">
                <a:latin typeface="KaiTi" panose="02010609060101010101" pitchFamily="49" charset="-122"/>
                <a:ea typeface="KaiTi" panose="02010609060101010101" pitchFamily="49" charset="-122"/>
              </a:rPr>
              <a:t>「須菩提，譬如有人，身如須彌山王，於意云何？是身為大不？」須菩提言：「甚大，世尊。」「何以故？佛說非身，是名大身。」</a:t>
            </a:r>
          </a:p>
        </p:txBody>
      </p:sp>
      <p:sp>
        <p:nvSpPr>
          <p:cNvPr id="4" name="矩形 3"/>
          <p:cNvSpPr/>
          <p:nvPr/>
        </p:nvSpPr>
        <p:spPr>
          <a:xfrm>
            <a:off x="887150" y="2809091"/>
            <a:ext cx="6997218" cy="907941"/>
          </a:xfrm>
          <a:prstGeom prst="rect">
            <a:avLst/>
          </a:prstGeom>
          <a:ln w="25400">
            <a:solidFill>
              <a:srgbClr val="C00000"/>
            </a:solidFill>
          </a:ln>
        </p:spPr>
        <p:txBody>
          <a:bodyPr wrap="square" lIns="36000" rIns="3600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非身 </a:t>
            </a:r>
            <a:r>
              <a:rPr lang="en-US" altLang="zh-TW" sz="2400" b="1" kern="0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有形者，有限也。 </a:t>
            </a:r>
            <a:endParaRPr lang="en-US" altLang="zh-TW" sz="2400" b="1" dirty="0">
              <a:solidFill>
                <a:srgbClr val="0066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>
              <a:spcAft>
                <a:spcPts val="600"/>
              </a:spcAft>
              <a:defRPr/>
            </a:pP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大身 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不住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困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於有限，方成就無限無盡之大身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8028384" y="18864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10-2/2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409729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115888"/>
            <a:ext cx="8229600" cy="779462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無為福勝分 第十一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7175" y="1052513"/>
            <a:ext cx="8856663" cy="3816350"/>
          </a:xfrm>
        </p:spPr>
        <p:txBody>
          <a:bodyPr/>
          <a:lstStyle/>
          <a:p>
            <a:pPr eaLnBrk="1" hangingPunct="1"/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無住而成就一切 無為而無所不為 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/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無為不離有為 離開有為無為不顯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 eaLnBrk="1" hangingPunct="1"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  有為實在無為 真無為就是有為不住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/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不住無為 不盡有為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/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有為而不住有為 無為而</a:t>
            </a:r>
            <a:r>
              <a:rPr lang="zh-TW" altLang="en-US" sz="3000" b="1" u="sng" dirty="0">
                <a:latin typeface="KaiTi" panose="02010609060101010101" pitchFamily="49" charset="-122"/>
                <a:ea typeface="KaiTi" panose="02010609060101010101" pitchFamily="49" charset="-122"/>
              </a:rPr>
              <a:t>實無不為 </a:t>
            </a:r>
            <a:endParaRPr lang="en-US" altLang="zh-TW" sz="3000" b="1" u="sng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 eaLnBrk="1" hangingPunct="1">
              <a:buNone/>
            </a:pP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 </a:t>
            </a:r>
            <a:endParaRPr lang="en-US" altLang="zh-TW" sz="3000" b="1" dirty="0"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115888"/>
            <a:ext cx="8229600" cy="779462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無為福勝分 第十一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7175" y="1052513"/>
            <a:ext cx="8856663" cy="381635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須菩提，如恒河沙數，如是沙等恒河，於意云何？是諸恒河沙，寧為多不？」須菩提言：「甚多，世尊。但諸恒河，尚多無數，何況其沙。」「須菩提，我今實言告汝，若有善男子、善女人，以七寶滿爾所恒河沙數三千大千世界，以用布施，得福多不？」須菩提言：「甚多，世尊。」佛告須菩提：「若善男子、善女人，於此經中，乃至四句偈等，為他人說。而此福德，勝前福德。」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27652" name="矩形 3"/>
          <p:cNvSpPr>
            <a:spLocks noChangeArrowheads="1"/>
          </p:cNvSpPr>
          <p:nvPr/>
        </p:nvSpPr>
        <p:spPr bwMode="auto">
          <a:xfrm>
            <a:off x="396180" y="4811553"/>
            <a:ext cx="8496300" cy="1857807"/>
          </a:xfrm>
          <a:prstGeom prst="rect">
            <a:avLst/>
          </a:prstGeom>
          <a:noFill/>
          <a:ln w="25400">
            <a:solidFill>
              <a:srgbClr val="00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有為的財施有限 </a:t>
            </a:r>
            <a:r>
              <a:rPr lang="en-US" altLang="zh-TW" sz="2400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有為佈施生天福、有如仰箭射虛空，勢力盡箭還墜</a:t>
            </a:r>
            <a:endParaRPr lang="en-US" altLang="zh-TW" sz="2400" b="1" dirty="0">
              <a:solidFill>
                <a:srgbClr val="0066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TW" sz="1200" b="1" dirty="0">
              <a:solidFill>
                <a:srgbClr val="0066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無為之法施無盡 </a:t>
            </a:r>
            <a:r>
              <a:rPr lang="en-US" altLang="zh-TW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放下執著罣礙，擺脫束縛，慈悲是最大的神通</a:t>
            </a:r>
            <a:endParaRPr lang="zh-TW" altLang="en-US" sz="2400" b="1" dirty="0">
              <a:solidFill>
                <a:srgbClr val="0000CC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160457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06437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尊重正教分 第十二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362950" cy="2549525"/>
          </a:xfrm>
        </p:spPr>
        <p:txBody>
          <a:bodyPr/>
          <a:lstStyle/>
          <a:p>
            <a:pPr algn="just" eaLnBrk="1" hangingPunct="1">
              <a:tabLst>
                <a:tab pos="0" algn="l"/>
              </a:tabLst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教者 如來之教法也 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just" eaLnBrk="1" hangingPunct="1">
              <a:tabLst>
                <a:tab pos="0" algn="l"/>
              </a:tabLst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四十九年 五時說教 循序漸進 因材施教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just" eaLnBrk="1" hangingPunct="1">
              <a:tabLst>
                <a:tab pos="0" algn="l"/>
              </a:tabLst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諸佛菩薩皆從此經出，末法眾生聞此大法甚難，說者聽者皆須十分尊重般若妙法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06437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尊重正教分 第十二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5288" y="1412875"/>
            <a:ext cx="8362950" cy="2549525"/>
          </a:xfrm>
        </p:spPr>
        <p:txBody>
          <a:bodyPr/>
          <a:lstStyle/>
          <a:p>
            <a:pPr marL="0" indent="0" algn="just" eaLnBrk="1" hangingPunct="1">
              <a:buFontTx/>
              <a:buNone/>
              <a:tabLst>
                <a:tab pos="0" algn="l"/>
              </a:tabLst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「復次，須菩提，隨說是經，乃至四句偈等，當知此處，一切世間</a:t>
            </a:r>
            <a:r>
              <a:rPr lang="zh-TW" altLang="en-US" sz="1400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三界六道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天、人、阿修羅，皆應供養，如佛塔廟。何況有人，盡能受持讀誦。須菩提，當知是人，成就最上第一希有之法，若是經典所在之處，即為有佛，若尊重弟子。」 </a:t>
            </a:r>
          </a:p>
        </p:txBody>
      </p:sp>
      <p:sp>
        <p:nvSpPr>
          <p:cNvPr id="28676" name="矩形 3"/>
          <p:cNvSpPr>
            <a:spLocks noChangeArrowheads="1"/>
          </p:cNvSpPr>
          <p:nvPr/>
        </p:nvSpPr>
        <p:spPr bwMode="auto">
          <a:xfrm>
            <a:off x="510209" y="3982685"/>
            <a:ext cx="8136581" cy="2796526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供養經義、非供養經本、也非供養佛像</a:t>
            </a:r>
            <a:endParaRPr lang="en-US" altLang="zh-TW" sz="2000" b="1" dirty="0">
              <a:solidFill>
                <a:srgbClr val="0066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供養經義 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受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聽受、領受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、持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依經義而行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、讀誦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為他人說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endParaRPr lang="en-US" altLang="zh-TW" sz="20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講經處 </a:t>
            </a:r>
            <a:r>
              <a:rPr lang="en-US" altLang="zh-TW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–</a:t>
            </a:r>
            <a:r>
              <a:rPr lang="zh-TW" altLang="en-US" sz="2000" b="1" dirty="0">
                <a:latin typeface="KaiTi" panose="02010609060101010101" pitchFamily="49" charset="-122"/>
                <a:ea typeface="KaiTi" panose="02010609060101010101" pitchFamily="49" charset="-122"/>
              </a:rPr>
              <a:t> 一切世間天人阿修羅皆應供養 如佛塔廟</a:t>
            </a:r>
            <a:endParaRPr lang="en-US" altLang="zh-TW" sz="2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誦經者 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-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第一希有之法 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般若自性之道</a:t>
            </a:r>
            <a:endParaRPr lang="en-US" altLang="zh-TW" sz="20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藏經處 </a:t>
            </a:r>
            <a:r>
              <a:rPr lang="en-US" altLang="zh-TW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-</a:t>
            </a: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經典所在之處，即為有佛 </a:t>
            </a:r>
            <a:r>
              <a:rPr lang="en-US" altLang="zh-TW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佛現身再來也是說此經義</a:t>
            </a:r>
            <a:endParaRPr lang="en-US" altLang="zh-TW" sz="2000" b="1" dirty="0">
              <a:solidFill>
                <a:srgbClr val="0000CC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endParaRPr lang="en-US" altLang="zh-TW" sz="2400" b="1" dirty="0">
              <a:solidFill>
                <a:srgbClr val="0000CC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649061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138387"/>
            <a:ext cx="8892480" cy="850453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世</a:t>
            </a:r>
            <a:r>
              <a:rPr lang="zh-TW" altLang="en-US" sz="2800" b="1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（遷流）</a:t>
            </a:r>
            <a:r>
              <a:rPr lang="zh-TW" altLang="en-US" sz="3200" b="1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界</a:t>
            </a:r>
            <a:r>
              <a:rPr lang="zh-TW" altLang="en-US" sz="2800" b="1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（方位）</a:t>
            </a:r>
            <a:r>
              <a:rPr lang="zh-TW" altLang="en-US" sz="3200" b="1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：三界六道</a:t>
            </a:r>
            <a:br>
              <a:rPr lang="en-US" altLang="zh-TW" sz="3200" b="1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</a:br>
            <a:r>
              <a:rPr lang="zh-TW" altLang="en-US" sz="2800" b="1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有過去，現在，未來等三世遷流變動的方位空間</a:t>
            </a:r>
            <a:endParaRPr lang="zh-TW" altLang="en-US" sz="3200" b="1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BBFC9EE6-1B82-4146-A44E-E930E2A0F7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8693532"/>
              </p:ext>
            </p:extLst>
          </p:nvPr>
        </p:nvGraphicFramePr>
        <p:xfrm>
          <a:off x="457521" y="2276872"/>
          <a:ext cx="8362951" cy="295223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90738">
                  <a:extLst>
                    <a:ext uri="{9D8B030D-6E8A-4147-A177-3AD203B41FA5}">
                      <a16:colId xmlns:a16="http://schemas.microsoft.com/office/drawing/2014/main" val="2472264990"/>
                    </a:ext>
                  </a:extLst>
                </a:gridCol>
                <a:gridCol w="2090738">
                  <a:extLst>
                    <a:ext uri="{9D8B030D-6E8A-4147-A177-3AD203B41FA5}">
                      <a16:colId xmlns:a16="http://schemas.microsoft.com/office/drawing/2014/main" val="2416429364"/>
                    </a:ext>
                  </a:extLst>
                </a:gridCol>
                <a:gridCol w="2173291">
                  <a:extLst>
                    <a:ext uri="{9D8B030D-6E8A-4147-A177-3AD203B41FA5}">
                      <a16:colId xmlns:a16="http://schemas.microsoft.com/office/drawing/2014/main" val="1861198884"/>
                    </a:ext>
                  </a:extLst>
                </a:gridCol>
                <a:gridCol w="2008184">
                  <a:extLst>
                    <a:ext uri="{9D8B030D-6E8A-4147-A177-3AD203B41FA5}">
                      <a16:colId xmlns:a16="http://schemas.microsoft.com/office/drawing/2014/main" val="199337348"/>
                    </a:ext>
                  </a:extLst>
                </a:gridCol>
              </a:tblGrid>
              <a:tr h="425915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三界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眾生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慾望</a:t>
                      </a:r>
                      <a:r>
                        <a:rPr lang="zh-TW" altLang="en-US" sz="2000" dirty="0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（食，性）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色身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9417904"/>
                  </a:ext>
                </a:extLst>
              </a:tr>
              <a:tr h="136526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欲界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六道</a:t>
                      </a:r>
                      <a:r>
                        <a:rPr lang="zh-TW" altLang="en-US" sz="2000" dirty="0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（天，人，阿修羅，餓鬼，畜生，地獄）</a:t>
                      </a:r>
                      <a:endParaRPr lang="en-US" altLang="zh-TW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有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有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3997212"/>
                  </a:ext>
                </a:extLst>
              </a:tr>
              <a:tr h="425915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色界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色界十八天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無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有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3560480"/>
                  </a:ext>
                </a:extLst>
              </a:tr>
              <a:tr h="735140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無色界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無色界四天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無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無</a:t>
                      </a:r>
                      <a:r>
                        <a:rPr lang="zh-TW" altLang="en-US" sz="2000" dirty="0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，只有心識</a:t>
                      </a:r>
                      <a:endParaRPr lang="en-US" sz="200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420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26936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87561"/>
            <a:ext cx="8229600" cy="7651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如法受持分 第十三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125538"/>
            <a:ext cx="8786813" cy="30226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法者，般若之妙法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lnSpc>
                <a:spcPct val="90000"/>
              </a:lnSpc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多聞而求解，由解而行，由行而證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E5E3CBF-EF50-4C49-A1F4-0AFFA37666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7126330"/>
              </p:ext>
            </p:extLst>
          </p:nvPr>
        </p:nvGraphicFramePr>
        <p:xfrm>
          <a:off x="539552" y="2348880"/>
          <a:ext cx="7128792" cy="3672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826247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7509D-C845-2A48-B2D2-596CB1DD4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274638"/>
            <a:ext cx="8856984" cy="1143000"/>
          </a:xfrm>
        </p:spPr>
        <p:txBody>
          <a:bodyPr/>
          <a:lstStyle/>
          <a:p>
            <a:r>
              <a:rPr lang="en-US" altLang="zh-TW" b="1" dirty="0">
                <a:latin typeface="KaiTi" panose="02010609060101010101" pitchFamily="49" charset="-122"/>
                <a:ea typeface="KaiTi" panose="02010609060101010101" pitchFamily="49" charset="-122"/>
              </a:rPr>
              <a:t>A</a:t>
            </a:r>
            <a:r>
              <a:rPr lang="zh-TW" altLang="en-US" b="1" dirty="0">
                <a:latin typeface="KaiTi" panose="02010609060101010101" pitchFamily="49" charset="-122"/>
                <a:ea typeface="KaiTi" panose="02010609060101010101" pitchFamily="49" charset="-122"/>
              </a:rPr>
              <a:t> 非</a:t>
            </a:r>
            <a:r>
              <a:rPr lang="en-US" altLang="zh-TW" b="1" dirty="0">
                <a:latin typeface="KaiTi" panose="02010609060101010101" pitchFamily="49" charset="-122"/>
                <a:ea typeface="KaiTi" panose="02010609060101010101" pitchFamily="49" charset="-122"/>
              </a:rPr>
              <a:t>A</a:t>
            </a:r>
            <a:r>
              <a:rPr lang="zh-TW" altLang="en-US" b="1" dirty="0">
                <a:latin typeface="KaiTi" panose="02010609060101010101" pitchFamily="49" charset="-122"/>
                <a:ea typeface="KaiTi" panose="02010609060101010101" pitchFamily="49" charset="-122"/>
              </a:rPr>
              <a:t> 是名</a:t>
            </a:r>
            <a:r>
              <a:rPr lang="en-US" altLang="zh-TW" b="1" dirty="0">
                <a:latin typeface="KaiTi" panose="02010609060101010101" pitchFamily="49" charset="-122"/>
                <a:ea typeface="KaiTi" panose="02010609060101010101" pitchFamily="49" charset="-122"/>
              </a:rPr>
              <a:t>A</a:t>
            </a:r>
            <a:r>
              <a:rPr lang="zh-TW" altLang="en-US" b="1" dirty="0">
                <a:latin typeface="KaiTi" panose="02010609060101010101" pitchFamily="49" charset="-122"/>
                <a:ea typeface="KaiTi" panose="02010609060101010101" pitchFamily="49" charset="-122"/>
              </a:rPr>
              <a:t> （有 空 非空非有）</a:t>
            </a:r>
            <a:br>
              <a:rPr lang="en-US" altLang="zh-TW" b="1" dirty="0">
                <a:latin typeface="KaiTi" panose="02010609060101010101" pitchFamily="49" charset="-122"/>
                <a:ea typeface="KaiTi" panose="02010609060101010101" pitchFamily="49" charset="-122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22F0A-6401-4040-853E-07FFD42B0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991269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 err="1">
                <a:latin typeface="KaiTi" panose="02010609060101010101" pitchFamily="49" charset="-122"/>
                <a:ea typeface="KaiTi" panose="02010609060101010101" pitchFamily="49" charset="-122"/>
              </a:rPr>
              <a:t>相的分析</a:t>
            </a:r>
            <a:endParaRPr lang="en-US" sz="18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en-US" sz="1600" dirty="0" err="1">
                <a:latin typeface="KaiTi" panose="02010609060101010101" pitchFamily="49" charset="-122"/>
                <a:ea typeface="KaiTi" panose="02010609060101010101" pitchFamily="49" charset="-122"/>
              </a:rPr>
              <a:t>三十二相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 即是非相 是名三十二相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13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人身長大 即為非大身 是名大身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17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en-US" sz="1600" dirty="0" err="1">
                <a:latin typeface="KaiTi" panose="02010609060101010101" pitchFamily="49" charset="-122"/>
                <a:ea typeface="KaiTi" panose="02010609060101010101" pitchFamily="49" charset="-122"/>
              </a:rPr>
              <a:t>諸相具足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 即非具足 是名諸相具足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20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眾生眾生者 如來說非眾生 是名眾生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21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凡夫者 如來說即非凡夫 是名凡夫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25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我見，人見，眾生見，壽者見 即非我見，人見，眾生見，壽者見  是名我見，人見，眾生見，壽者見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31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lang="en-US" sz="1800" b="1" dirty="0" err="1">
                <a:latin typeface="KaiTi" panose="02010609060101010101" pitchFamily="49" charset="-122"/>
                <a:ea typeface="KaiTi" panose="02010609060101010101" pitchFamily="49" charset="-122"/>
              </a:rPr>
              <a:t>法的分析</a:t>
            </a:r>
            <a:endParaRPr lang="en-US" sz="18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en-US" sz="1600" dirty="0" err="1">
                <a:latin typeface="KaiTi" panose="02010609060101010101" pitchFamily="49" charset="-122"/>
                <a:ea typeface="KaiTi" panose="02010609060101010101" pitchFamily="49" charset="-122"/>
              </a:rPr>
              <a:t>第一般若蜜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 非</a:t>
            </a:r>
            <a:r>
              <a:rPr lang="en-US" sz="1600" dirty="0" err="1">
                <a:latin typeface="KaiTi" panose="02010609060101010101" pitchFamily="49" charset="-122"/>
                <a:ea typeface="KaiTi" panose="02010609060101010101" pitchFamily="49" charset="-122"/>
              </a:rPr>
              <a:t>第一般若蜜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 是名</a:t>
            </a:r>
            <a:r>
              <a:rPr lang="en-US" sz="1600" dirty="0" err="1">
                <a:latin typeface="KaiTi" panose="02010609060101010101" pitchFamily="49" charset="-122"/>
                <a:ea typeface="KaiTi" panose="02010609060101010101" pitchFamily="49" charset="-122"/>
              </a:rPr>
              <a:t>第一般若蜜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14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說法者 無法可說 是名說法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21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en-US" sz="1600" dirty="0" err="1">
                <a:latin typeface="KaiTi" panose="02010609060101010101" pitchFamily="49" charset="-122"/>
                <a:ea typeface="KaiTi" panose="02010609060101010101" pitchFamily="49" charset="-122"/>
              </a:rPr>
              <a:t>所謂善法者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 如來說非善法 是名善法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23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所言法相者 如來說即非法相 是名法相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31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sz="16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>
              <a:buNone/>
            </a:pPr>
            <a:r>
              <a:rPr lang="en-US" sz="1800" b="1" dirty="0" err="1">
                <a:latin typeface="KaiTi" panose="02010609060101010101" pitchFamily="49" charset="-122"/>
                <a:ea typeface="KaiTi" panose="02010609060101010101" pitchFamily="49" charset="-122"/>
              </a:rPr>
              <a:t>空間環境的分析</a:t>
            </a:r>
            <a:r>
              <a:rPr lang="zh-TW" altLang="en-US" sz="1800" b="1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endParaRPr lang="en-US" altLang="zh-TW" sz="18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莊嚴佛土者 即非莊嚴 是名莊嚴（第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10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諸微塵 如來說非微塵 是名微塵 世界，非世界，是名世界（第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13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微塵眾 即非微塵眾 是名微塵眾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30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三千大千世界 則非世界 是名世界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30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</a:t>
            </a:r>
            <a:endParaRPr lang="en-US" altLang="zh-TW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一合相 即非一合相 是名一合相 （第</a:t>
            </a:r>
            <a:r>
              <a:rPr lang="en-US" altLang="zh-TW" sz="1600" dirty="0">
                <a:latin typeface="KaiTi" panose="02010609060101010101" pitchFamily="49" charset="-122"/>
                <a:ea typeface="KaiTi" panose="02010609060101010101" pitchFamily="49" charset="-122"/>
              </a:rPr>
              <a:t>30</a:t>
            </a:r>
            <a:r>
              <a:rPr lang="zh-TW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分） </a:t>
            </a:r>
            <a:endParaRPr lang="en-US" sz="160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60145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15553"/>
            <a:ext cx="8229600" cy="7651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如法受持分 第十三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125538"/>
            <a:ext cx="8786813" cy="30226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爾時，須菩提白佛言：「世尊，當何名此經？我等云何奉持？」佛告須菩提：「是經名為金剛般若波羅蜜，以是名字，汝當奉持。所以者何？須菩提，佛說般若波羅蜜，即非般若波羅蜜，是名般若波羅蜜。須菩提，於意云何？如來有所說法不？」須菩提白佛言：「世尊，如來無所說。」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323850" y="4221163"/>
            <a:ext cx="8569325" cy="1380754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「金剛般若波羅蜜」不是文字、經名 </a:t>
            </a:r>
            <a:r>
              <a:rPr lang="en-US" altLang="zh-TW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非金剛般若波羅蜜</a:t>
            </a:r>
            <a:endParaRPr lang="en-US" altLang="zh-TW" sz="2400" b="1" dirty="0">
              <a:solidFill>
                <a:srgbClr val="0000CC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是在平心靜氣中   妙用智慧   而圓滿自在 之實證</a:t>
            </a:r>
            <a:endParaRPr lang="en-US" altLang="zh-TW" sz="24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金剛自性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      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般若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     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波羅蜜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8028384" y="18864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13-1/3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3087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CFFFF"/>
            </a:gs>
            <a:gs pos="50000">
              <a:srgbClr val="BBE0E3"/>
            </a:gs>
            <a:gs pos="100000">
              <a:srgbClr val="FFFF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4"/>
          <p:cNvSpPr>
            <a:spLocks noChangeArrowheads="1"/>
          </p:cNvSpPr>
          <p:nvPr/>
        </p:nvSpPr>
        <p:spPr bwMode="auto">
          <a:xfrm>
            <a:off x="539750" y="306388"/>
            <a:ext cx="7948613" cy="1322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83820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defTabSz="83820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defTabSz="83820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defTabSz="83820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defTabSz="83820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defTabSz="8382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defTabSz="8382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defTabSz="8382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defTabSz="8382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>
              <a:defRPr/>
            </a:pPr>
            <a:r>
              <a:rPr lang="zh-TW" altLang="en-US" sz="3200" dirty="0"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小乘佛法（羅漢果位） </a:t>
            </a:r>
          </a:p>
          <a:p>
            <a:pPr>
              <a:defRPr/>
            </a:pPr>
            <a:endParaRPr lang="zh-TW" altLang="en-US" sz="1600" dirty="0">
              <a:effectLst>
                <a:outerShdw blurRad="38100" dist="38100" dir="2700000" algn="tl">
                  <a:srgbClr val="C0C0C0"/>
                </a:outerShdw>
              </a:effectLst>
              <a:latin typeface="標楷體" pitchFamily="65" charset="-120"/>
              <a:ea typeface="標楷體" pitchFamily="65" charset="-120"/>
            </a:endParaRPr>
          </a:p>
          <a:p>
            <a:pPr>
              <a:defRPr/>
            </a:pPr>
            <a:r>
              <a:rPr lang="zh-TW" altLang="en-US" sz="3200" dirty="0"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四聖諦：苦、集、滅、道</a:t>
            </a:r>
            <a:endParaRPr lang="zh-TW" altLang="en-US" sz="2800" dirty="0">
              <a:effectLst>
                <a:outerShdw blurRad="38100" dist="38100" dir="2700000" algn="tl">
                  <a:srgbClr val="C0C0C0"/>
                </a:outerShdw>
              </a:effectLst>
              <a:latin typeface="標楷體" pitchFamily="65" charset="-120"/>
              <a:ea typeface="標楷體" pitchFamily="65" charset="-120"/>
            </a:endParaRPr>
          </a:p>
        </p:txBody>
      </p:sp>
      <p:grpSp>
        <p:nvGrpSpPr>
          <p:cNvPr id="5" name="群組 4"/>
          <p:cNvGrpSpPr>
            <a:grpSpLocks/>
          </p:cNvGrpSpPr>
          <p:nvPr/>
        </p:nvGrpSpPr>
        <p:grpSpPr bwMode="auto">
          <a:xfrm>
            <a:off x="1992313" y="3517900"/>
            <a:ext cx="2935287" cy="2574925"/>
            <a:chOff x="1903126" y="3369266"/>
            <a:chExt cx="2935213" cy="2575173"/>
          </a:xfrm>
        </p:grpSpPr>
        <p:pic>
          <p:nvPicPr>
            <p:cNvPr id="5123" name="Picture 3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03126" y="3369266"/>
              <a:ext cx="2935213" cy="25751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矩形 1"/>
            <p:cNvSpPr/>
            <p:nvPr/>
          </p:nvSpPr>
          <p:spPr>
            <a:xfrm>
              <a:off x="2576209" y="4161505"/>
              <a:ext cx="1419189" cy="76842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TW" altLang="en-US" sz="4400" u="sng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集</a:t>
              </a:r>
              <a:r>
                <a:rPr lang="zh-TW" altLang="en-US" sz="44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有  </a:t>
              </a:r>
              <a:r>
                <a:rPr lang="zh-TW" altLang="en-US" sz="2800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          </a:t>
              </a:r>
              <a:endParaRPr lang="zh-TW" altLang="en-US" dirty="0"/>
            </a:p>
          </p:txBody>
        </p:sp>
      </p:grpSp>
      <p:sp>
        <p:nvSpPr>
          <p:cNvPr id="3" name="矩形 2"/>
          <p:cNvSpPr/>
          <p:nvPr/>
        </p:nvSpPr>
        <p:spPr>
          <a:xfrm>
            <a:off x="5143500" y="2138363"/>
            <a:ext cx="1876425" cy="768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4400" u="sng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道</a:t>
            </a:r>
            <a:r>
              <a:rPr lang="en-US" altLang="zh-TW" sz="4400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sz="4400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法</a:t>
            </a:r>
            <a:r>
              <a:rPr lang="en-US" altLang="zh-TW" sz="4400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)</a:t>
            </a:r>
            <a:endParaRPr lang="zh-TW" altLang="en-US" sz="4400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標楷體" pitchFamily="65" charset="-120"/>
              <a:ea typeface="標楷體" pitchFamily="65" charset="-120"/>
            </a:endParaRPr>
          </a:p>
        </p:txBody>
      </p:sp>
      <p:grpSp>
        <p:nvGrpSpPr>
          <p:cNvPr id="7" name="群組 6"/>
          <p:cNvGrpSpPr>
            <a:grpSpLocks/>
          </p:cNvGrpSpPr>
          <p:nvPr/>
        </p:nvGrpSpPr>
        <p:grpSpPr bwMode="auto">
          <a:xfrm>
            <a:off x="4803775" y="2979738"/>
            <a:ext cx="1519238" cy="2005012"/>
            <a:chOff x="4737100" y="2830513"/>
            <a:chExt cx="1519238" cy="2005012"/>
          </a:xfrm>
        </p:grpSpPr>
        <p:pic>
          <p:nvPicPr>
            <p:cNvPr id="6151" name="Picture 8" descr="http://www.gimono.com/media/content/images/brand-pages/bg-fight-for-your-rights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060" t="11105"/>
            <a:stretch>
              <a:fillRect/>
            </a:stretch>
          </p:blipFill>
          <p:spPr bwMode="auto">
            <a:xfrm>
              <a:off x="4737100" y="2830513"/>
              <a:ext cx="1519238" cy="20050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矩形 3"/>
            <p:cNvSpPr/>
            <p:nvPr/>
          </p:nvSpPr>
          <p:spPr>
            <a:xfrm>
              <a:off x="5116513" y="2984500"/>
              <a:ext cx="747712" cy="7699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4400" u="sng" dirty="0">
                  <a:solidFill>
                    <a:srgbClr val="000000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滅</a:t>
              </a:r>
              <a:endParaRPr lang="zh-TW" altLang="en-US" dirty="0"/>
            </a:p>
          </p:txBody>
        </p:sp>
      </p:grpSp>
      <p:sp>
        <p:nvSpPr>
          <p:cNvPr id="6" name="矩形 5"/>
          <p:cNvSpPr/>
          <p:nvPr/>
        </p:nvSpPr>
        <p:spPr>
          <a:xfrm>
            <a:off x="5057775" y="4297363"/>
            <a:ext cx="877888" cy="9239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54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</a:rPr>
              <a:t>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3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1" presetID="6" presetClass="exit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0"/>
            <a:ext cx="8229600" cy="7651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如法受持分 第十三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908050"/>
            <a:ext cx="8713788" cy="1800225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「須菩提，於意云何？三千大千世界所有微塵是為多不？」須菩提言：「甚多，世尊。」「須菩提，諸微塵，如來說非微塵，是名微塵。如來說世界，非世界，是名世界。」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pic>
        <p:nvPicPr>
          <p:cNvPr id="30724" name="Picture 6" descr="http://fc07.deviantart.net/fs71/f/2011/060/f/b/earth_by_atillathehungarian-d3aqbk6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463" y="2503488"/>
            <a:ext cx="4041775" cy="404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25" name="Picture 8" descr="http://media.giphy.com/media/VYopUOf4Wjd28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4221163"/>
            <a:ext cx="3240087" cy="212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字方塊 5"/>
          <p:cNvSpPr txBox="1"/>
          <p:nvPr/>
        </p:nvSpPr>
        <p:spPr>
          <a:xfrm>
            <a:off x="8028384" y="18864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13-2/3</a:t>
            </a:r>
            <a:endParaRPr lang="zh-TW" alt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1" t="415" r="8470" b="20164"/>
          <a:stretch>
            <a:fillRect/>
          </a:stretch>
        </p:blipFill>
        <p:spPr bwMode="auto">
          <a:xfrm>
            <a:off x="5364608" y="2638425"/>
            <a:ext cx="3671888" cy="4030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0"/>
            <a:ext cx="8229600" cy="7651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如法受持分 第十三</a:t>
            </a:r>
          </a:p>
        </p:txBody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950" y="908050"/>
            <a:ext cx="8713788" cy="3097213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「須菩提，於意云何？可以三十二相見如來不？」「不也，世尊，不可以三十二相得見如來。」「何以故？如來說三十二相，即是非相，是名三十二相。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須菩提，若善男子、善女人，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以恒河沙等身命布施。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若復有人，於此經中，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乃至受持四句偈等，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0" indent="0" eaLnBrk="1" hangingPunct="1">
              <a:spcBef>
                <a:spcPct val="0"/>
              </a:spcBef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為他人說，其福甚多。」</a:t>
            </a:r>
            <a:r>
              <a:rPr lang="en-US" altLang="zh-TW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251843" y="4941168"/>
            <a:ext cx="5040882" cy="1380754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非相 </a:t>
            </a:r>
            <a:r>
              <a:rPr lang="en-US" altLang="zh-TW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色</a:t>
            </a:r>
            <a:r>
              <a:rPr lang="en-US" altLang="zh-TW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外</a:t>
            </a:r>
            <a:r>
              <a:rPr lang="en-US" altLang="zh-TW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相為因緣和合的假相</a:t>
            </a:r>
            <a:endParaRPr lang="en-US" altLang="zh-TW" sz="2400" b="1" dirty="0">
              <a:solidFill>
                <a:srgbClr val="0000CC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身命布施 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給魚吃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有限</a:t>
            </a:r>
            <a:endParaRPr lang="en-US" altLang="zh-TW" sz="2400" b="1" dirty="0">
              <a:solidFill>
                <a:srgbClr val="0066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受持金剛經義 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教導釣魚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無限 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8028384" y="18864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13-3/3</a:t>
            </a:r>
            <a:endParaRPr lang="zh-TW" alt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87561"/>
            <a:ext cx="8229600" cy="7651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第一分至十三分的四個重點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E5E3CBF-EF50-4C49-A1F4-0AFFA37666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7790107"/>
              </p:ext>
            </p:extLst>
          </p:nvPr>
        </p:nvGraphicFramePr>
        <p:xfrm>
          <a:off x="539552" y="1125538"/>
          <a:ext cx="7344816" cy="4895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94310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03200"/>
            <a:ext cx="8229600" cy="5619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離相寂滅分 第十四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8CA694-8E4B-EA4C-8F84-FEBCB796D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KaiTi" panose="02010609060101010101" pitchFamily="49" charset="-122"/>
                <a:ea typeface="KaiTi" panose="02010609060101010101" pitchFamily="49" charset="-122"/>
              </a:rPr>
              <a:t>離一切幻相</a:t>
            </a:r>
            <a:r>
              <a:rPr lang="zh-TW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 心無所住</a:t>
            </a:r>
            <a:endParaRPr lang="en-US" altLang="zh-TW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生滅滅已 寂滅現前</a:t>
            </a:r>
            <a:endParaRPr lang="en-US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03200"/>
            <a:ext cx="8229600" cy="5619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離相寂滅分 第十四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388" y="981075"/>
            <a:ext cx="8801100" cy="2447925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爾時，須菩提聞說是經，深解義趣，涕淚悲泣，而白佛言：「希有世尊，佛說如是甚深經典，我從昔來，所得</a:t>
            </a:r>
            <a:r>
              <a:rPr lang="zh-TW" altLang="en-US" sz="3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慧眼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，未曾得聞如是之經。世尊，若復有人得聞是經，信心清淨，即生實信，當知是人，成就第一希有功德。世尊，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是實相者，即是非相，是故如來說名實相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。」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323851" y="4266266"/>
            <a:ext cx="8352605" cy="175008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latin typeface="KaiTi" panose="02010609060101010101" pitchFamily="49" charset="-122"/>
                <a:ea typeface="KaiTi" panose="02010609060101010101" pitchFamily="49" charset="-122"/>
              </a:rPr>
              <a:t>五眼 </a:t>
            </a:r>
            <a:r>
              <a:rPr lang="en-US" altLang="zh-TW" sz="2400" b="1" dirty="0"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肉眼、天眼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、慧眼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以智慧判斷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、法眼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清淨不染眼識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佛眼 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一視同仁 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/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佛看眾生面面是佛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endParaRPr lang="en-US" altLang="zh-TW" sz="24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實相 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非假相 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視透假相，方見實相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endParaRPr lang="zh-TW" altLang="en-US" sz="24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8028384" y="18864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14-1/6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389709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03200"/>
            <a:ext cx="8229600" cy="5619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離相寂滅分 第十四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388" y="981075"/>
            <a:ext cx="8801100" cy="3023989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「世尊，我今得聞如是經典，信</a:t>
            </a:r>
            <a:r>
              <a:rPr lang="zh-TW" altLang="en-US" sz="16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破邪見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解</a:t>
            </a:r>
            <a:r>
              <a:rPr lang="zh-TW" altLang="en-US" sz="16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破無明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受持，不足為難。若當來世，後五百歲，其有眾生，得聞是經，信解受持，是人即為第一希有。何以故？此人無我相、無人相、無眾生相、無壽者相。所以者何？我相即是非相，人相、眾生相、壽者相，即是非相。何以故？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離一切諸相，即名諸佛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。」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539552" y="4266266"/>
            <a:ext cx="7992888" cy="119608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四相 </a:t>
            </a:r>
            <a:r>
              <a:rPr lang="en-US" altLang="zh-TW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非相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lang="en-US" altLang="zh-TW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非本相 </a:t>
            </a:r>
            <a:r>
              <a:rPr lang="en-US" altLang="zh-TW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/</a:t>
            </a: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因一時無明而現出的假相</a:t>
            </a:r>
            <a:r>
              <a:rPr lang="en-US" altLang="zh-TW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    </a:t>
            </a:r>
            <a:endParaRPr lang="en-US" altLang="zh-TW" sz="2000" b="1" dirty="0">
              <a:solidFill>
                <a:srgbClr val="0000CC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endParaRPr lang="en-US" altLang="zh-TW" sz="20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佛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實相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不染著外相</a:t>
            </a:r>
          </a:p>
        </p:txBody>
      </p:sp>
      <p:pic>
        <p:nvPicPr>
          <p:cNvPr id="1026" name="Picture 2" descr="http://www.drogbaster.it/sole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7264" y="4309274"/>
            <a:ext cx="1110071" cy="1110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rs253.pbsrc.com/albums/hh63/sameatitude/Animated/4sun_t.gif~c200"/>
          <p:cNvPicPr>
            <a:picLocks noChangeAspect="1" noChangeArrowheads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4765777"/>
            <a:ext cx="684076" cy="684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8028384" y="18864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14-2/6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426835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85750"/>
            <a:ext cx="8229600" cy="5619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離相寂滅分 第十四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063625"/>
            <a:ext cx="8713788" cy="4741639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佛告須菩提：「如是如是，若復有人，得聞是經，不驚不怖，當知是人，甚為希有。何以故？須菩提，如來說第一波羅蜜，即非第一波羅蜜，是名第一波羅蜜。須菩提，忍辱波羅蜜，如來說非忍辱波羅蜜，是名忍辱波羅蜜。</a:t>
            </a:r>
            <a:r>
              <a:rPr lang="zh-TW" altLang="en-US" sz="3000" b="1" dirty="0">
                <a:solidFill>
                  <a:schemeClr val="bg1">
                    <a:lumMod val="8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何以故？須菩提，如我昔為歌利王割截身體，我於爾時，無我相、無人相、無眾生相、無壽者相。何以故？我於著節節支解時，若有我相、人相、眾生相、壽者相，應生嗔恨。須菩提，又念過去於五百世，作忍辱仙人，於爾所世，無我相、無人相、無眾生相、無壽者相。」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611560" y="6037143"/>
            <a:ext cx="7992887" cy="426646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忍辱 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無忍、柔和善順、心意調和 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不起對待、無有恐懼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8028384" y="18864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14-3/6</a:t>
            </a:r>
            <a:endParaRPr lang="zh-TW" altLang="en-US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85750"/>
            <a:ext cx="8229600" cy="5619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離相寂滅分 第十四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063625"/>
            <a:ext cx="8713788" cy="4741639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zh-TW" altLang="en-US" sz="3000" b="1" dirty="0">
                <a:solidFill>
                  <a:schemeClr val="bg1">
                    <a:lumMod val="85000"/>
                  </a:schemeClr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佛告須菩提：「如是如是，若復有人，得聞是經，不驚不怖，當知是人，甚為希有。何以故？須菩提，如來說第一波羅蜜，即非第一波羅蜜，是名第一波羅蜜。須菩提，忍辱波羅蜜，如來說非忍辱波羅蜜，是名忍辱波羅蜜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何以故？須菩提，如我昔為歌利王割截身體，我於爾時，無我相、無人相、無眾生相、無壽者相。何以故？我於著節節支解時，若有我相、人相、眾生相、壽者相，應生嗔恨。須菩提，又念過去於五百世，作忍辱仙人，於爾所世，無我相、無人相、無眾生相、無壽者相。」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611560" y="6037143"/>
            <a:ext cx="7992887" cy="1657752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歌利王帶眾妃打獵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休息時眾妃入山洞聽僧人說法。怒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指責僧人勾引眾妃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僧人說實無慾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王問何能無慾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?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僧人說持戒王問何能持戒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?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僧人說忍辱。王拔刀砍僧人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問痛否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?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借人日不痛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: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王怒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節節分解其身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問怒否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?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僧人日。四王怒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起狂風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天龍護法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僧人復完好。王懼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跪僧人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僧赦之王向善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僧發愿成佛後渡王。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歌利王即橋陳如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8028384" y="18864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14-4/6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627678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850" y="1098063"/>
            <a:ext cx="8280598" cy="3024187"/>
          </a:xfrm>
        </p:spPr>
        <p:txBody>
          <a:bodyPr/>
          <a:lstStyle/>
          <a:p>
            <a:pPr marL="0" indent="0" algn="just" eaLnBrk="1" hangingPunct="1"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「是故須菩提，菩薩應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離一切相，發阿耨多羅三藐三菩提心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，不應住色心生，不應住聲、香、味、觸、法生心。應生無所住心，</a:t>
            </a:r>
            <a:r>
              <a:rPr lang="zh-TW" altLang="en-US" sz="3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若心有住，即為非住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。是故佛說菩薩心，不應住色布施。須菩提，菩薩為利益一切眾生故，應如是布施，如來說</a:t>
            </a:r>
            <a:r>
              <a:rPr lang="zh-TW" altLang="en-US" sz="3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一切諸相，即是非相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。又說</a:t>
            </a:r>
            <a:r>
              <a:rPr lang="zh-TW" altLang="en-US" sz="3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一切眾生，即非眾生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。」</a:t>
            </a:r>
          </a:p>
        </p:txBody>
      </p:sp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395536" y="4437112"/>
            <a:ext cx="8352605" cy="158080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無住 </a:t>
            </a:r>
            <a:r>
              <a:rPr lang="en-US" altLang="zh-TW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離一切相 </a:t>
            </a:r>
            <a:endParaRPr lang="en-US" altLang="zh-TW" sz="20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非住 </a:t>
            </a:r>
            <a:r>
              <a:rPr lang="en-US" altLang="zh-TW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有所住 </a:t>
            </a:r>
            <a:r>
              <a:rPr lang="en-US" altLang="zh-TW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000" b="1" u="sng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眼耳鼻舌身意</a:t>
            </a: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追逐 </a:t>
            </a:r>
            <a:r>
              <a:rPr lang="zh-TW" altLang="en-US" sz="2000" b="1" u="sng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色聲香味觸法</a:t>
            </a:r>
            <a:r>
              <a:rPr lang="en-US" altLang="zh-TW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、一時之住</a:t>
            </a:r>
            <a:endParaRPr lang="en-US" altLang="zh-TW" sz="2000" b="1" dirty="0">
              <a:solidFill>
                <a:srgbClr val="0000CC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諸</a:t>
            </a:r>
            <a:r>
              <a:rPr lang="en-US" altLang="zh-TW" sz="2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外</a:t>
            </a:r>
            <a:r>
              <a:rPr lang="en-US" altLang="zh-TW" sz="2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相  </a:t>
            </a:r>
            <a:r>
              <a:rPr lang="en-US" altLang="zh-TW" sz="2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非相、假相</a:t>
            </a:r>
            <a:endParaRPr lang="en-US" altLang="zh-TW" sz="2000" b="1" dirty="0">
              <a:solidFill>
                <a:srgbClr val="0066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眾生 </a:t>
            </a:r>
            <a:r>
              <a:rPr lang="en-US" altLang="zh-TW" sz="2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眾生相是一時無明所產生的假相，覺醒時假相即滅。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285750"/>
            <a:ext cx="8229600" cy="5619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離相寂滅分 第十四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8028384" y="188640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14-5/6</a:t>
            </a:r>
            <a:endParaRPr lang="zh-TW" altLang="en-US" dirty="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23850" y="817423"/>
            <a:ext cx="8497888" cy="3816350"/>
          </a:xfrm>
        </p:spPr>
        <p:txBody>
          <a:bodyPr/>
          <a:lstStyle/>
          <a:p>
            <a:pPr marL="0" indent="0" algn="just" eaLnBrk="1" hangingPunct="1">
              <a:buFontTx/>
              <a:buNone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「須菩提，如來是真語者、實語者、如語者、不誑語者、不異語者。須菩提，如來所得法，此法</a:t>
            </a:r>
            <a:r>
              <a:rPr lang="zh-TW" altLang="en-US" sz="30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無實無虛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。須菩提，若菩薩</a:t>
            </a:r>
            <a:r>
              <a:rPr lang="zh-TW" altLang="en-US" sz="3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心住於法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，而行布施，如人</a:t>
            </a:r>
            <a:r>
              <a:rPr lang="zh-TW" altLang="en-US" sz="3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入暗，即無所見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。若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菩薩心不住法，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而行布施，如人有目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，日光明照，見種種色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。須菩提，當來之世，若有善男子、善女人能於此經，受持讀誦，則為如來以佛智慧，悉知是人，悉見是人，皆得成就無量無邊功德。」</a:t>
            </a:r>
          </a:p>
        </p:txBody>
      </p:sp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827584" y="4653136"/>
            <a:ext cx="7776864" cy="182703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無實 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法者筏也，過河棄茷。</a:t>
            </a:r>
            <a:endParaRPr lang="en-US" altLang="zh-TW" sz="2400" b="1" dirty="0">
              <a:solidFill>
                <a:srgbClr val="0066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無虛 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利益眾生離苦得樂 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上岸</a:t>
            </a:r>
            <a:r>
              <a:rPr lang="en-US" altLang="zh-TW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入暗 </a:t>
            </a:r>
            <a:r>
              <a:rPr lang="en-US" altLang="zh-TW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有所住、被執著之事蒙蔽</a:t>
            </a:r>
            <a:endParaRPr lang="en-US" altLang="zh-TW" sz="2400" b="1" dirty="0">
              <a:solidFill>
                <a:srgbClr val="0000CC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無住 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無罣礙、無蒙蔽、了了分明而能見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清楚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一切</a:t>
            </a:r>
            <a:endParaRPr lang="en-US" altLang="zh-TW" sz="24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141734"/>
            <a:ext cx="8229600" cy="561975"/>
          </a:xfrm>
        </p:spPr>
        <p:txBody>
          <a:bodyPr/>
          <a:lstStyle/>
          <a:p>
            <a:pPr eaLnBrk="1" hangingPunct="1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離相寂滅分 第十四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8028384" y="17934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14-6/6</a:t>
            </a:r>
            <a:endParaRPr lang="zh-TW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99FFCC"/>
            </a:gs>
            <a:gs pos="25999">
              <a:srgbClr val="CCFFCC"/>
            </a:gs>
            <a:gs pos="53000">
              <a:srgbClr val="FFFFFF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484313"/>
            <a:ext cx="4538663" cy="454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468313" y="192088"/>
            <a:ext cx="4448175" cy="129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83820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defTabSz="83820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defTabSz="83820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defTabSz="83820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defTabSz="838200"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defTabSz="8382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defTabSz="8382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defTabSz="8382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defTabSz="8382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>
              <a:defRPr/>
            </a:pPr>
            <a:r>
              <a:rPr lang="zh-TW" altLang="en-US" sz="3000" dirty="0"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中乘佛法：緣覺、辟支佛</a:t>
            </a:r>
            <a:endParaRPr lang="en-US" altLang="zh-TW" sz="3000" dirty="0">
              <a:effectLst>
                <a:outerShdw blurRad="38100" dist="38100" dir="2700000" algn="tl">
                  <a:srgbClr val="C0C0C0"/>
                </a:outerShdw>
              </a:effectLst>
              <a:latin typeface="標楷體" pitchFamily="65" charset="-120"/>
              <a:ea typeface="標楷體" pitchFamily="65" charset="-120"/>
            </a:endParaRPr>
          </a:p>
          <a:p>
            <a:pPr>
              <a:defRPr/>
            </a:pPr>
            <a:endParaRPr lang="en-US" altLang="zh-TW" dirty="0">
              <a:effectLst>
                <a:outerShdw blurRad="38100" dist="38100" dir="2700000" algn="tl">
                  <a:srgbClr val="C0C0C0"/>
                </a:outerShdw>
              </a:effectLst>
              <a:latin typeface="標楷體" pitchFamily="65" charset="-120"/>
              <a:ea typeface="標楷體" pitchFamily="65" charset="-120"/>
            </a:endParaRPr>
          </a:p>
          <a:p>
            <a:pPr>
              <a:defRPr/>
            </a:pPr>
            <a:r>
              <a:rPr lang="zh-TW" altLang="en-US" sz="3000" dirty="0"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十二因緣法</a:t>
            </a:r>
          </a:p>
        </p:txBody>
      </p:sp>
      <p:sp>
        <p:nvSpPr>
          <p:cNvPr id="9222" name="Rectangle 6"/>
          <p:cNvSpPr>
            <a:spLocks noChangeArrowheads="1"/>
          </p:cNvSpPr>
          <p:nvPr/>
        </p:nvSpPr>
        <p:spPr bwMode="auto">
          <a:xfrm>
            <a:off x="5116513" y="1363663"/>
            <a:ext cx="8953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無明</a:t>
            </a:r>
          </a:p>
        </p:txBody>
      </p:sp>
      <p:sp>
        <p:nvSpPr>
          <p:cNvPr id="9223" name="Rectangle 7"/>
          <p:cNvSpPr>
            <a:spLocks noChangeArrowheads="1"/>
          </p:cNvSpPr>
          <p:nvPr/>
        </p:nvSpPr>
        <p:spPr bwMode="auto">
          <a:xfrm>
            <a:off x="6627813" y="1698625"/>
            <a:ext cx="5397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行</a:t>
            </a:r>
          </a:p>
        </p:txBody>
      </p:sp>
      <p:sp>
        <p:nvSpPr>
          <p:cNvPr id="9224" name="Rectangle 8"/>
          <p:cNvSpPr>
            <a:spLocks noChangeArrowheads="1"/>
          </p:cNvSpPr>
          <p:nvPr/>
        </p:nvSpPr>
        <p:spPr bwMode="auto">
          <a:xfrm>
            <a:off x="7348538" y="2490788"/>
            <a:ext cx="5397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識</a:t>
            </a:r>
          </a:p>
        </p:txBody>
      </p:sp>
      <p:sp>
        <p:nvSpPr>
          <p:cNvPr id="9225" name="Rectangle 9"/>
          <p:cNvSpPr>
            <a:spLocks noChangeArrowheads="1"/>
          </p:cNvSpPr>
          <p:nvPr/>
        </p:nvSpPr>
        <p:spPr bwMode="auto">
          <a:xfrm>
            <a:off x="7564438" y="3524250"/>
            <a:ext cx="8953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名色</a:t>
            </a:r>
          </a:p>
        </p:txBody>
      </p:sp>
      <p:sp>
        <p:nvSpPr>
          <p:cNvPr id="9226" name="Rectangle 10"/>
          <p:cNvSpPr>
            <a:spLocks noChangeArrowheads="1"/>
          </p:cNvSpPr>
          <p:nvPr/>
        </p:nvSpPr>
        <p:spPr bwMode="auto">
          <a:xfrm>
            <a:off x="7348538" y="4532313"/>
            <a:ext cx="8953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六入</a:t>
            </a:r>
          </a:p>
        </p:txBody>
      </p:sp>
      <p:sp>
        <p:nvSpPr>
          <p:cNvPr id="9227" name="Rectangle 11"/>
          <p:cNvSpPr>
            <a:spLocks noChangeArrowheads="1"/>
          </p:cNvSpPr>
          <p:nvPr/>
        </p:nvSpPr>
        <p:spPr bwMode="auto">
          <a:xfrm>
            <a:off x="6627813" y="5324475"/>
            <a:ext cx="5397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觸</a:t>
            </a:r>
          </a:p>
        </p:txBody>
      </p:sp>
      <p:sp>
        <p:nvSpPr>
          <p:cNvPr id="9228" name="Rectangle 12"/>
          <p:cNvSpPr>
            <a:spLocks noChangeArrowheads="1"/>
          </p:cNvSpPr>
          <p:nvPr/>
        </p:nvSpPr>
        <p:spPr bwMode="auto">
          <a:xfrm>
            <a:off x="5332413" y="5734050"/>
            <a:ext cx="4889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sz="2800" b="1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受</a:t>
            </a:r>
          </a:p>
        </p:txBody>
      </p:sp>
      <p:sp>
        <p:nvSpPr>
          <p:cNvPr id="9229" name="Rectangle 13"/>
          <p:cNvSpPr>
            <a:spLocks noChangeArrowheads="1"/>
          </p:cNvSpPr>
          <p:nvPr/>
        </p:nvSpPr>
        <p:spPr bwMode="auto">
          <a:xfrm>
            <a:off x="4179888" y="5395913"/>
            <a:ext cx="5397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愛</a:t>
            </a:r>
          </a:p>
        </p:txBody>
      </p:sp>
      <p:sp>
        <p:nvSpPr>
          <p:cNvPr id="9230" name="Rectangle 14"/>
          <p:cNvSpPr>
            <a:spLocks noChangeArrowheads="1"/>
          </p:cNvSpPr>
          <p:nvPr/>
        </p:nvSpPr>
        <p:spPr bwMode="auto">
          <a:xfrm>
            <a:off x="3316288" y="4675188"/>
            <a:ext cx="5397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取</a:t>
            </a:r>
          </a:p>
        </p:txBody>
      </p:sp>
      <p:sp>
        <p:nvSpPr>
          <p:cNvPr id="9231" name="Rectangle 15"/>
          <p:cNvSpPr>
            <a:spLocks noChangeArrowheads="1"/>
          </p:cNvSpPr>
          <p:nvPr/>
        </p:nvSpPr>
        <p:spPr bwMode="auto">
          <a:xfrm>
            <a:off x="2955925" y="3500438"/>
            <a:ext cx="4889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sz="2800" b="1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有</a:t>
            </a:r>
          </a:p>
        </p:txBody>
      </p:sp>
      <p:sp>
        <p:nvSpPr>
          <p:cNvPr id="9232" name="Rectangle 16"/>
          <p:cNvSpPr>
            <a:spLocks noChangeArrowheads="1"/>
          </p:cNvSpPr>
          <p:nvPr/>
        </p:nvSpPr>
        <p:spPr bwMode="auto">
          <a:xfrm>
            <a:off x="3213100" y="2459038"/>
            <a:ext cx="53975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生</a:t>
            </a:r>
          </a:p>
        </p:txBody>
      </p:sp>
      <p:sp>
        <p:nvSpPr>
          <p:cNvPr id="9233" name="Rectangle 17"/>
          <p:cNvSpPr>
            <a:spLocks noChangeArrowheads="1"/>
          </p:cNvSpPr>
          <p:nvPr/>
        </p:nvSpPr>
        <p:spPr bwMode="auto">
          <a:xfrm>
            <a:off x="3708400" y="1692275"/>
            <a:ext cx="8953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2800" b="1"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老死</a:t>
            </a:r>
          </a:p>
        </p:txBody>
      </p:sp>
      <p:pic>
        <p:nvPicPr>
          <p:cNvPr id="7184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40" r="30611" b="9660"/>
          <a:stretch>
            <a:fillRect/>
          </a:stretch>
        </p:blipFill>
        <p:spPr bwMode="auto">
          <a:xfrm>
            <a:off x="5116513" y="2978150"/>
            <a:ext cx="895350" cy="172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5" name="Picture 19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04" b="7268"/>
          <a:stretch>
            <a:fillRect/>
          </a:stretch>
        </p:blipFill>
        <p:spPr bwMode="auto">
          <a:xfrm>
            <a:off x="474663" y="4408488"/>
            <a:ext cx="2170112" cy="197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6" name="Picture 20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4977725">
            <a:off x="2874963" y="5026025"/>
            <a:ext cx="1422400" cy="141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7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115888"/>
            <a:ext cx="8229600" cy="647700"/>
          </a:xfrm>
        </p:spPr>
        <p:txBody>
          <a:bodyPr/>
          <a:lstStyle/>
          <a:p>
            <a:pPr eaLnBrk="1" hangingPunct="1"/>
            <a:r>
              <a:rPr lang="zh-TW" alt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持</a:t>
            </a:r>
            <a:r>
              <a:rPr lang="zh-TW" altLang="en-US" sz="3200" b="1" u="sng" dirty="0">
                <a:latin typeface="標楷體" pitchFamily="65" charset="-120"/>
                <a:ea typeface="標楷體" pitchFamily="65" charset="-120"/>
              </a:rPr>
              <a:t>經功德分 第十五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908720"/>
            <a:ext cx="8893175" cy="4525963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「須菩提，若有善男子、善女人，初日分以恒河沙等身布施，中日分復以恒河沙等路身布施，後日分亦以恒河沙等身布施。如是無量百千萬億劫，以身布施。若復有人聞此經典，信心不逆，其福勝彼，何況書寫受持讀誦，為人解說。須菩提，以要言之，是經有不可思議，不可稱量，無邊功德，如來為發大乘者說，為發最上乘者說，若有人能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受持讀誦，廣為人說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，如來悉知是人，悉見是人，皆得成就不可量、不可稱、無有邊、不可思議功德。如是人等，即為荷擔如來，阿耨多羅三藐三菩提。</a:t>
            </a:r>
            <a:r>
              <a:rPr lang="zh-TW" altLang="en-US" sz="3000" b="1" dirty="0">
                <a:latin typeface="新細明體"/>
                <a:ea typeface="新細明體"/>
              </a:rPr>
              <a:t>」</a:t>
            </a:r>
            <a:endParaRPr lang="zh-TW" altLang="en-US" sz="3000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8028384" y="17934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15-1/2</a:t>
            </a:r>
            <a:endParaRPr lang="zh-TW" altLang="en-US" dirty="0"/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2123728" y="5661248"/>
            <a:ext cx="5256584" cy="93447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受持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修己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聽受、</a:t>
            </a:r>
            <a:r>
              <a:rPr lang="zh-TW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奉持</a:t>
            </a:r>
            <a:endParaRPr lang="en-US" altLang="zh-TW" sz="24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讀誦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度人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為他人讀誦、廣為人說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46088" y="1009650"/>
            <a:ext cx="8353425" cy="24003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Bef>
                <a:spcPct val="20000"/>
              </a:spcBef>
              <a:defRPr/>
            </a:pPr>
            <a:r>
              <a:rPr lang="zh-TW" altLang="en-US" sz="3000" b="1" kern="0" dirty="0">
                <a:solidFill>
                  <a:srgbClr val="000000"/>
                </a:solidFill>
                <a:latin typeface="新細明體"/>
                <a:ea typeface="新細明體"/>
              </a:rPr>
              <a:t>「</a:t>
            </a:r>
            <a:r>
              <a:rPr lang="zh-TW" altLang="en-US" sz="3000" b="1" kern="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何以故？須菩提，若</a:t>
            </a:r>
            <a:r>
              <a:rPr lang="zh-TW" altLang="en-US" sz="3000" b="1" kern="0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樂小法者，著我見、人見、眾生見、壽者見，即於此經，不能聽受讀誦，為人解說</a:t>
            </a:r>
            <a:r>
              <a:rPr lang="zh-TW" altLang="en-US" sz="3000" b="1" kern="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。須菩提，在在處處，若有此經，一切世間、天人、阿修羅所應供養，當知此處，即為是塔，皆應恭敬作禮圍遶，以諸華香而散其處。」 </a:t>
            </a:r>
          </a:p>
        </p:txBody>
      </p:sp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115888"/>
            <a:ext cx="8229600" cy="647700"/>
          </a:xfrm>
        </p:spPr>
        <p:txBody>
          <a:bodyPr/>
          <a:lstStyle/>
          <a:p>
            <a:pPr eaLnBrk="1" hangingPunct="1"/>
            <a:r>
              <a:rPr lang="zh-TW" altLang="en-US" sz="3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持</a:t>
            </a:r>
            <a:r>
              <a:rPr lang="zh-TW" altLang="en-US" sz="3200" b="1" u="sng" dirty="0">
                <a:latin typeface="標楷體" pitchFamily="65" charset="-120"/>
                <a:ea typeface="標楷體" pitchFamily="65" charset="-120"/>
              </a:rPr>
              <a:t>經功德分 第十五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8028384" y="17934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15-2/2</a:t>
            </a:r>
            <a:endParaRPr lang="zh-TW" altLang="en-US" dirty="0"/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734367" y="3789040"/>
            <a:ext cx="7776865" cy="2273306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聽受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— 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受用、奉持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不能聽受讀誦，為人解說 </a:t>
            </a:r>
            <a:r>
              <a:rPr lang="en-US" altLang="zh-TW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 無法依經義而行。</a:t>
            </a:r>
            <a:endParaRPr lang="en-US" altLang="zh-TW" sz="2400" b="1" dirty="0">
              <a:solidFill>
                <a:srgbClr val="0000CC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                                                  不能自度，何以度人</a:t>
            </a:r>
            <a:r>
              <a:rPr lang="en-US" altLang="zh-TW" sz="2400" b="1" dirty="0">
                <a:solidFill>
                  <a:srgbClr val="0000CC"/>
                </a:solidFill>
                <a:latin typeface="新細明體"/>
                <a:ea typeface="新細明體"/>
              </a:rPr>
              <a:t>!</a:t>
            </a:r>
            <a:endParaRPr lang="en-US" altLang="zh-TW" sz="2400" b="1" dirty="0">
              <a:solidFill>
                <a:srgbClr val="0000CC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經所在處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非指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「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經本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」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所在之處</a:t>
            </a:r>
            <a:endParaRPr lang="en-US" altLang="zh-TW" sz="24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   指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「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依經義而行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」之處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0"/>
            <a:ext cx="8229600" cy="908050"/>
          </a:xfrm>
        </p:spPr>
        <p:txBody>
          <a:bodyPr/>
          <a:lstStyle/>
          <a:p>
            <a:pPr eaLnBrk="1" hangingPunct="1"/>
            <a:r>
              <a:rPr lang="zh-TW" altLang="en-US" sz="3200" b="1" u="sng">
                <a:latin typeface="標楷體" pitchFamily="65" charset="-120"/>
                <a:ea typeface="標楷體" pitchFamily="65" charset="-120"/>
              </a:rPr>
              <a:t>能淨業障分 第十六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388" y="980728"/>
            <a:ext cx="8713787" cy="1944216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「復次，須菩提，若善男子、善女人</a:t>
            </a:r>
            <a:r>
              <a:rPr lang="zh-TW" altLang="en-US" sz="30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受持讀誦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此經，若為人輕賤，是人先世罪業，應墜惡道，以今世人輕賤故，先世罪業即為消滅，當得阿耨多羅三藐三菩提。</a:t>
            </a:r>
            <a:r>
              <a:rPr lang="zh-TW" altLang="en-US" sz="3000" b="1" dirty="0">
                <a:latin typeface="新細明體"/>
                <a:ea typeface="新細明體"/>
              </a:rPr>
              <a:t>」</a:t>
            </a:r>
            <a:endParaRPr lang="zh-TW" altLang="en-US" sz="3000" b="1" dirty="0"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8028384" y="17934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16-1/2</a:t>
            </a:r>
            <a:endParaRPr lang="zh-TW" altLang="en-US" dirty="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0"/>
            <a:ext cx="8229600" cy="908050"/>
          </a:xfrm>
        </p:spPr>
        <p:txBody>
          <a:bodyPr/>
          <a:lstStyle/>
          <a:p>
            <a:pPr eaLnBrk="1" hangingPunct="1"/>
            <a:r>
              <a:rPr lang="zh-TW" altLang="en-US" sz="3200" b="1" u="sng">
                <a:latin typeface="標楷體" pitchFamily="65" charset="-120"/>
                <a:ea typeface="標楷體" pitchFamily="65" charset="-120"/>
              </a:rPr>
              <a:t>能淨業障分 第十六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388" y="980728"/>
            <a:ext cx="8713787" cy="3960440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「須菩提，我念過去無量阿僧祇劫，於然燈佛前，得值八百四千萬億那由他諸佛，悉皆供養承事，無空過者。若復有人，於後末世能受持讀誦此經，所得功德，於我所供養諸佛功德，百分不及一、百千萬億分，乃至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算數譬喻所不能及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。須菩提，若善男子、善女人於後未世，有受持讀誦此經，所得功德，我若具說者，或有人聞，心即狂亂</a:t>
            </a:r>
            <a:r>
              <a:rPr lang="zh-TW" altLang="en-US" sz="30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孤疑不信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。須菩提，當知是經義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不可思議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，果報亦不可思議。」 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1043608" y="5085184"/>
            <a:ext cx="6984776" cy="93447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孤疑不信 </a:t>
            </a:r>
            <a:r>
              <a:rPr lang="en-US" altLang="zh-TW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小知小見以致不能理解，而心生懷疑。</a:t>
            </a:r>
            <a:endParaRPr lang="en-US" altLang="zh-TW" sz="2400" b="1" dirty="0">
              <a:solidFill>
                <a:srgbClr val="0000CC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不可思議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不可限量。非知識、思量所能測度。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8028384" y="17934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16-2/2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7260950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0"/>
            <a:ext cx="8229600" cy="765175"/>
          </a:xfrm>
        </p:spPr>
        <p:txBody>
          <a:bodyPr/>
          <a:lstStyle/>
          <a:p>
            <a:pPr eaLnBrk="1" hangingPunct="1"/>
            <a:r>
              <a:rPr lang="zh-TW" altLang="en-US" sz="3200" b="1" u="sng">
                <a:latin typeface="標楷體" pitchFamily="65" charset="-120"/>
                <a:ea typeface="標楷體" pitchFamily="65" charset="-120"/>
              </a:rPr>
              <a:t>究竟無我分 第十七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388" y="836613"/>
            <a:ext cx="8893175" cy="3888531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爾時，須菩提白佛言：「世尊，善男子、善女人發阿耨多羅三藐三菩提心，云何應住？云何降伏其心？」佛告須菩提：「善男子、善女人發阿耨多羅三藐三菩提心者，當生如是心，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我應滅度一切眾生，滅度一切眾生已，而無有一眾生實滅度者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。何以故？須菩提，若菩薩有我相、人相、眾生相、壽者相，即非菩薩。所以者何？須菩提，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實無有法，發阿耨三藐三菩提心者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。」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8028384" y="17934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17-1/4</a:t>
            </a:r>
            <a:endParaRPr lang="zh-TW" altLang="en-US" dirty="0"/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323528" y="4725144"/>
            <a:ext cx="8352928" cy="1303809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眾生本來成佛，故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「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無有一眾生實滅度者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」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菩薩度化眾生是悲憫眾生陷於苦海，所以發菩提心要令眾生離苦得樂，不應有</a:t>
            </a:r>
            <a:r>
              <a:rPr lang="zh-TW" altLang="en-US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功德相 </a:t>
            </a:r>
            <a:r>
              <a:rPr lang="en-US" altLang="zh-TW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我相</a:t>
            </a:r>
            <a:r>
              <a:rPr lang="en-US" altLang="zh-TW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眾生得度是我的功德</a:t>
            </a:r>
            <a:r>
              <a:rPr lang="en-US" altLang="zh-TW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0"/>
            <a:ext cx="8229600" cy="765175"/>
          </a:xfrm>
        </p:spPr>
        <p:txBody>
          <a:bodyPr/>
          <a:lstStyle/>
          <a:p>
            <a:pPr eaLnBrk="1" hangingPunct="1"/>
            <a:r>
              <a:rPr lang="zh-TW" altLang="en-US" sz="3200" b="1" u="sng" dirty="0">
                <a:latin typeface="標楷體" pitchFamily="65" charset="-120"/>
                <a:ea typeface="標楷體" pitchFamily="65" charset="-120"/>
              </a:rPr>
              <a:t>究竟無我分 第十七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836613"/>
            <a:ext cx="8893175" cy="4525962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「須菩提，於意云何？如來於然燈佛所，有法得阿耨多羅三藐三菩提不？」「不也，世尊。如我解佛所說義，佛於然燈佛所，無有法得阿耨多羅三藐三菩提。」佛言：「如是！如是！須菩提，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實無有法如來</a:t>
            </a:r>
            <a:r>
              <a:rPr lang="zh-TW" altLang="en-US" sz="3000" b="1" u="sng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itchFamily="34" charset="-120"/>
                <a:ea typeface="微軟正黑體" pitchFamily="34" charset="-120"/>
              </a:rPr>
              <a:t>得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阿耨多羅三藐三菩提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。須菩提，若有法如來得阿耨多羅三藐三菩提者，然燈佛即不與我授記，汝於來世，當得作佛，號釋迦牟尼。以實無有法，得阿耨多羅三藐三菩提，是故然燈佛與我授記，作是言：</a:t>
            </a:r>
            <a:r>
              <a:rPr lang="en-US" altLang="zh-TW" sz="3000" b="1" dirty="0">
                <a:latin typeface="微軟正黑體" pitchFamily="34" charset="-120"/>
                <a:ea typeface="微軟正黑體" pitchFamily="34" charset="-120"/>
              </a:rPr>
              <a:t>『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汝於來世，當得作佛，號釋迦牟尼。</a:t>
            </a:r>
            <a:r>
              <a:rPr lang="en-US" altLang="zh-TW" sz="3000" b="1" dirty="0">
                <a:latin typeface="微軟正黑體" pitchFamily="34" charset="-120"/>
                <a:ea typeface="微軟正黑體" pitchFamily="34" charset="-120"/>
              </a:rPr>
              <a:t>』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」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8028384" y="17934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17-2/4</a:t>
            </a:r>
            <a:endParaRPr lang="zh-TW" altLang="en-US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063277"/>
            <a:ext cx="8640960" cy="3301827"/>
          </a:xfrm>
        </p:spPr>
        <p:txBody>
          <a:bodyPr/>
          <a:lstStyle/>
          <a:p>
            <a:pPr marL="0" indent="0" algn="just" eaLnBrk="1" hangingPunct="1">
              <a:buFontTx/>
              <a:buNone/>
            </a:pP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「何以故？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如來者，即諸法如義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。若有人言，如來得阿耨多羅三藐三菩提。須菩提，實無有法，佛得阿耨多羅三藐三菩提。須菩提，如來所得阿耨多羅三藐三菩提，於是中無實無虛。是故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如來說一切法，皆是佛法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。須菩提，所言一切法者，即非一切法，是故名一切法。須菩提，譬如人身長大。」須菩提言：「世尊，如來說人身長大，即為非大身，是名大身。」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154557"/>
            <a:ext cx="8229600" cy="765175"/>
          </a:xfrm>
        </p:spPr>
        <p:txBody>
          <a:bodyPr/>
          <a:lstStyle/>
          <a:p>
            <a:pPr eaLnBrk="1" hangingPunct="1"/>
            <a:r>
              <a:rPr lang="zh-TW" altLang="en-US" sz="3200" b="1" u="sng" dirty="0">
                <a:latin typeface="標楷體" pitchFamily="65" charset="-120"/>
                <a:ea typeface="標楷體" pitchFamily="65" charset="-120"/>
              </a:rPr>
              <a:t>究竟無我分 第十七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8028384" y="333905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17-3/4</a:t>
            </a:r>
            <a:endParaRPr lang="zh-TW" altLang="en-US" dirty="0"/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323528" y="4797152"/>
            <a:ext cx="8543547" cy="182703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諸法如義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從心所欲不逾矩。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佛法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令眾生成佛的方法。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法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筏。法者，非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一切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法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法無定法，法為工具，非目的。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人身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色身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非大身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有形有限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504" y="1063277"/>
            <a:ext cx="8893175" cy="3301827"/>
          </a:xfrm>
        </p:spPr>
        <p:txBody>
          <a:bodyPr/>
          <a:lstStyle/>
          <a:p>
            <a:pPr marL="0" indent="0" algn="just" eaLnBrk="1" hangingPunct="1">
              <a:buFontTx/>
              <a:buNone/>
            </a:pP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「須菩提，菩薩亦如是。若作是言，我當滅度無量眾生，即不名菩薩。何以故？須菩提，實無有法，名為菩薩。是故佛說一切法無我、無人、無眾生、無壽者。須菩提，若菩薩作是言，我當莊嚴佛土，是不名菩薩。何以故？如來說莊嚴佛土者，即非莊嚴，是名莊嚴。須菩提，若菩薩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通達無我法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者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，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如來說名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真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是</a:t>
            </a:r>
            <a:r>
              <a:rPr lang="zh-TW" altLang="en-US" sz="30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菩薩</a:t>
            </a:r>
            <a:r>
              <a:rPr lang="zh-TW" altLang="en-US" sz="3000" b="1" dirty="0">
                <a:latin typeface="微軟正黑體" pitchFamily="34" charset="-120"/>
                <a:ea typeface="微軟正黑體" pitchFamily="34" charset="-120"/>
              </a:rPr>
              <a:t>。」 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title"/>
          </p:nvPr>
        </p:nvSpPr>
        <p:spPr>
          <a:xfrm>
            <a:off x="468313" y="82549"/>
            <a:ext cx="8229600" cy="765175"/>
          </a:xfrm>
        </p:spPr>
        <p:txBody>
          <a:bodyPr/>
          <a:lstStyle/>
          <a:p>
            <a:pPr eaLnBrk="1" hangingPunct="1"/>
            <a:r>
              <a:rPr lang="zh-TW" altLang="en-US" sz="3200" b="1" u="sng" dirty="0">
                <a:latin typeface="標楷體" pitchFamily="65" charset="-120"/>
                <a:ea typeface="標楷體" pitchFamily="65" charset="-120"/>
              </a:rPr>
              <a:t>究竟無我分 第十七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8028384" y="261897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17-4/4</a:t>
            </a:r>
            <a:endParaRPr lang="zh-TW" altLang="en-US" dirty="0"/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187624" y="4653136"/>
            <a:ext cx="6840761" cy="1380754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無我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沒有度化眾生之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「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功德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」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與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「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神聖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」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感。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             沒有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「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施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」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與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「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受</a:t>
            </a:r>
            <a:r>
              <a:rPr lang="zh-TW" altLang="en-US" sz="2400" b="1" dirty="0">
                <a:solidFill>
                  <a:srgbClr val="C00000"/>
                </a:solidFill>
                <a:latin typeface="新細明體"/>
                <a:ea typeface="新細明體"/>
              </a:rPr>
              <a:t>」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的平等觀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無法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度化眾生沒有定法。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353155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1520" y="1124744"/>
            <a:ext cx="871296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「須菩提！於意云何？如來有肉眼不？」「如是，世尊！如來有</a:t>
            </a:r>
            <a:r>
              <a:rPr lang="zh-TW" altLang="en-US" sz="30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肉眼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。」「須菩提！於意云何？如來有</a:t>
            </a:r>
            <a:r>
              <a:rPr lang="zh-TW" altLang="en-US" sz="30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天眼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不？」「如是，世尊！如來有天眼。」「須菩提！於意云何？如來有</a:t>
            </a:r>
            <a:r>
              <a:rPr lang="zh-TW" altLang="en-US" sz="30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慧眼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不？」「如是，世尊！如來有慧眼。」「須菩提！於意云何？如來有</a:t>
            </a:r>
            <a:r>
              <a:rPr lang="zh-TW" altLang="en-US" sz="30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法眼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不？」「如是，世尊！如來有法眼。」「須菩提！於意云何？如來有</a:t>
            </a:r>
            <a:r>
              <a:rPr lang="zh-TW" altLang="en-US" sz="30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佛眼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不？」「如是，世尊！如來有佛眼。」</a:t>
            </a:r>
          </a:p>
        </p:txBody>
      </p:sp>
      <p:sp>
        <p:nvSpPr>
          <p:cNvPr id="5" name="矩形 4"/>
          <p:cNvSpPr/>
          <p:nvPr/>
        </p:nvSpPr>
        <p:spPr>
          <a:xfrm>
            <a:off x="2771800" y="332344"/>
            <a:ext cx="36728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u="sng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一體同觀分 第十八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431897" y="5200744"/>
            <a:ext cx="8352605" cy="93447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五眼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肉眼、天眼</a:t>
            </a:r>
            <a:r>
              <a:rPr lang="zh-TW" altLang="en-US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、慧眼</a:t>
            </a:r>
            <a:r>
              <a:rPr lang="en-US" altLang="zh-TW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以智慧判斷</a:t>
            </a:r>
            <a:r>
              <a:rPr lang="en-US" altLang="zh-TW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、法眼</a:t>
            </a:r>
            <a:r>
              <a:rPr lang="en-US" altLang="zh-TW" sz="2400" b="1" dirty="0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 b="1" dirty="0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清淨不染眼識</a:t>
            </a:r>
            <a:r>
              <a:rPr lang="en-US" altLang="zh-TW" sz="2400" b="1" dirty="0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  <a:r>
              <a:rPr lang="zh-TW" altLang="en-US" sz="2400" b="1" dirty="0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endParaRPr lang="en-US" altLang="zh-TW" sz="2400" b="1" dirty="0">
              <a:solidFill>
                <a:srgbClr val="0066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             佛眼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一視同仁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/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佛看眾生面面是佛</a:t>
            </a:r>
            <a:r>
              <a:rPr lang="en-US" altLang="zh-TW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)</a:t>
            </a:r>
          </a:p>
        </p:txBody>
      </p:sp>
      <p:sp>
        <p:nvSpPr>
          <p:cNvPr id="7" name="文字方塊 6"/>
          <p:cNvSpPr txBox="1"/>
          <p:nvPr/>
        </p:nvSpPr>
        <p:spPr>
          <a:xfrm>
            <a:off x="8028384" y="261897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18-1/2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7639796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7544" y="1196752"/>
            <a:ext cx="84249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「須菩提！於意云何？如恆河中所有沙，佛說是沙不？」「如是，世尊！如來說是沙。」「須菩提！於意云何？如一恆河中所有沙，有如是沙等恆河，是諸恆河所有沙數，佛世界如是，寧為多不？」「甚多。世尊！」佛告須菩提：「爾所國土中，所有眾生若干種心，如來悉知。何以故？</a:t>
            </a:r>
            <a:r>
              <a:rPr lang="zh-TW" altLang="en-US" sz="30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如來說諸心，皆為非心，是名為心。</a:t>
            </a:r>
            <a:r>
              <a:rPr lang="zh-TW" altLang="en-US" sz="3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所以者何？須菩提！</a:t>
            </a:r>
            <a:r>
              <a:rPr lang="zh-TW" altLang="en-US" sz="3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過去心不可得，現在心不可得，未來心不可得。</a:t>
            </a:r>
            <a:r>
              <a:rPr lang="zh-TW" altLang="en-US" sz="3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」</a:t>
            </a:r>
            <a:endParaRPr lang="zh-TW" altLang="en-US" b="1" dirty="0"/>
          </a:p>
        </p:txBody>
      </p:sp>
      <p:sp>
        <p:nvSpPr>
          <p:cNvPr id="3" name="矩形 2"/>
          <p:cNvSpPr/>
          <p:nvPr/>
        </p:nvSpPr>
        <p:spPr>
          <a:xfrm>
            <a:off x="2771800" y="332344"/>
            <a:ext cx="367280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u="sng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一體同觀分 第十八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8028384" y="261897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18-2/2</a:t>
            </a:r>
            <a:endParaRPr lang="zh-TW" altLang="en-US" dirty="0"/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899592" y="5517232"/>
            <a:ext cx="7344816" cy="93447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諸心 </a:t>
            </a:r>
            <a:r>
              <a:rPr lang="en-US" altLang="zh-TW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人心、非心</a:t>
            </a:r>
            <a:r>
              <a:rPr lang="en-US" altLang="zh-TW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非本來清淨無染之心</a:t>
            </a:r>
            <a:r>
              <a:rPr lang="en-US" altLang="zh-TW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altLang="zh-TW" sz="2400" b="1" dirty="0">
              <a:solidFill>
                <a:srgbClr val="0000CC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攀緣之心、無常之心</a:t>
            </a:r>
            <a:endParaRPr lang="en-US" altLang="zh-TW" sz="2400" b="1" dirty="0">
              <a:solidFill>
                <a:srgbClr val="0000CC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79416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5" descr="D:\美麗的照片\圖片庫\其他\best-multi-level-marketin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90"/>
          <a:stretch>
            <a:fillRect/>
          </a:stretch>
        </p:blipFill>
        <p:spPr bwMode="auto">
          <a:xfrm>
            <a:off x="901700" y="981075"/>
            <a:ext cx="8242300" cy="576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611188" y="493713"/>
            <a:ext cx="7704137" cy="120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defRPr/>
            </a:pPr>
            <a:endParaRPr lang="en-US" altLang="zh-TW" sz="3600" dirty="0">
              <a:solidFill>
                <a:srgbClr val="00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標楷體" pitchFamily="65" charset="-120"/>
              <a:ea typeface="標楷體" pitchFamily="65" charset="-120"/>
            </a:endParaRPr>
          </a:p>
          <a:p>
            <a:pPr algn="ctr">
              <a:defRPr/>
            </a:pPr>
            <a:endParaRPr lang="zh-TW" altLang="en-US" sz="3600" dirty="0">
              <a:solidFill>
                <a:srgbClr val="00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95288" y="188913"/>
            <a:ext cx="4170362" cy="107632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  <a:defRPr/>
            </a:pPr>
            <a:r>
              <a:rPr lang="zh-TW" altLang="en-US" sz="3200" dirty="0">
                <a:solidFill>
                  <a:srgbClr val="00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大乘佛法：菩薩</a:t>
            </a:r>
            <a:endParaRPr lang="en-US" altLang="zh-TW" sz="3200" dirty="0">
              <a:solidFill>
                <a:srgbClr val="00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標楷體" pitchFamily="65" charset="-120"/>
              <a:ea typeface="標楷體" pitchFamily="65" charset="-120"/>
            </a:endParaRPr>
          </a:p>
          <a:p>
            <a:pPr>
              <a:spcAft>
                <a:spcPts val="0"/>
              </a:spcAft>
              <a:defRPr/>
            </a:pPr>
            <a:r>
              <a:rPr lang="zh-TW" altLang="en-US" sz="3200" dirty="0">
                <a:solidFill>
                  <a:srgbClr val="0066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六度波羅蜜</a:t>
            </a:r>
            <a:endParaRPr lang="en-US" altLang="zh-TW" sz="3200" dirty="0">
              <a:solidFill>
                <a:srgbClr val="0066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841500" y="4686300"/>
            <a:ext cx="1108075" cy="6461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TW" altLang="en-US" sz="3600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禪定</a:t>
            </a: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79388" y="4724400"/>
            <a:ext cx="1108075" cy="6477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zh-TW" altLang="en-US" sz="3600" dirty="0">
                <a:effectLst>
                  <a:outerShdw blurRad="38100" dist="38100" dir="2700000" algn="tl">
                    <a:srgbClr val="C0C0C0"/>
                  </a:outerShdw>
                </a:effectLst>
                <a:latin typeface="標楷體" pitchFamily="65" charset="-120"/>
                <a:ea typeface="標楷體" pitchFamily="65" charset="-120"/>
              </a:rPr>
              <a:t>散亂</a:t>
            </a:r>
          </a:p>
        </p:txBody>
      </p:sp>
      <p:grpSp>
        <p:nvGrpSpPr>
          <p:cNvPr id="18" name="群組 17"/>
          <p:cNvGrpSpPr>
            <a:grpSpLocks/>
          </p:cNvGrpSpPr>
          <p:nvPr/>
        </p:nvGrpSpPr>
        <p:grpSpPr bwMode="auto">
          <a:xfrm>
            <a:off x="4214813" y="398463"/>
            <a:ext cx="1236662" cy="1547812"/>
            <a:chOff x="4214426" y="398875"/>
            <a:chExt cx="1236328" cy="1547172"/>
          </a:xfrm>
        </p:grpSpPr>
        <p:sp>
          <p:nvSpPr>
            <p:cNvPr id="9" name="矩形 8"/>
            <p:cNvSpPr/>
            <p:nvPr/>
          </p:nvSpPr>
          <p:spPr>
            <a:xfrm>
              <a:off x="4265212" y="1300202"/>
              <a:ext cx="1109362" cy="6458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持戒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4265212" y="398875"/>
              <a:ext cx="1185542" cy="64584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TW" altLang="en-US" sz="36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毀禁</a:t>
              </a:r>
              <a:endParaRPr lang="zh-TW" altLang="en-US" dirty="0"/>
            </a:p>
          </p:txBody>
        </p:sp>
        <p:sp>
          <p:nvSpPr>
            <p:cNvPr id="17" name="流程圖: 匯合連接點 16"/>
            <p:cNvSpPr/>
            <p:nvPr/>
          </p:nvSpPr>
          <p:spPr>
            <a:xfrm>
              <a:off x="4214426" y="479804"/>
              <a:ext cx="1190303" cy="560156"/>
            </a:xfrm>
            <a:prstGeom prst="flowChartSummingJunction">
              <a:avLst/>
            </a:prstGeom>
            <a:noFill/>
            <a:ln w="50800">
              <a:solidFill>
                <a:schemeClr val="bg2">
                  <a:lumMod val="40000"/>
                  <a:lumOff val="60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/>
            </a:p>
          </p:txBody>
        </p:sp>
      </p:grpSp>
      <p:grpSp>
        <p:nvGrpSpPr>
          <p:cNvPr id="19" name="群組 18"/>
          <p:cNvGrpSpPr>
            <a:grpSpLocks/>
          </p:cNvGrpSpPr>
          <p:nvPr/>
        </p:nvGrpSpPr>
        <p:grpSpPr bwMode="auto">
          <a:xfrm>
            <a:off x="134938" y="2062163"/>
            <a:ext cx="2409825" cy="692150"/>
            <a:chOff x="134763" y="2062589"/>
            <a:chExt cx="2410172" cy="691767"/>
          </a:xfrm>
        </p:grpSpPr>
        <p:sp>
          <p:nvSpPr>
            <p:cNvPr id="8" name="矩形 7"/>
            <p:cNvSpPr/>
            <p:nvPr/>
          </p:nvSpPr>
          <p:spPr>
            <a:xfrm>
              <a:off x="1436700" y="2108601"/>
              <a:ext cx="1108235" cy="64575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布施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223676" y="2062589"/>
              <a:ext cx="1108235" cy="6457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36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慳吝</a:t>
              </a:r>
              <a:endParaRPr lang="zh-TW" altLang="en-US" dirty="0"/>
            </a:p>
          </p:txBody>
        </p:sp>
        <p:sp>
          <p:nvSpPr>
            <p:cNvPr id="22" name="流程圖: 匯合連接點 21"/>
            <p:cNvSpPr/>
            <p:nvPr/>
          </p:nvSpPr>
          <p:spPr>
            <a:xfrm>
              <a:off x="134763" y="2153026"/>
              <a:ext cx="1190796" cy="560078"/>
            </a:xfrm>
            <a:prstGeom prst="flowChartSummingJunction">
              <a:avLst/>
            </a:prstGeom>
            <a:noFill/>
            <a:ln w="50800">
              <a:solidFill>
                <a:schemeClr val="bg2">
                  <a:lumMod val="40000"/>
                  <a:lumOff val="60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/>
            </a:p>
          </p:txBody>
        </p:sp>
      </p:grpSp>
      <p:sp>
        <p:nvSpPr>
          <p:cNvPr id="23" name="流程圖: 匯合連接點 22"/>
          <p:cNvSpPr/>
          <p:nvPr/>
        </p:nvSpPr>
        <p:spPr>
          <a:xfrm>
            <a:off x="107950" y="4821238"/>
            <a:ext cx="1190625" cy="560387"/>
          </a:xfrm>
          <a:prstGeom prst="flowChartSummingJunction">
            <a:avLst/>
          </a:prstGeom>
          <a:noFill/>
          <a:ln w="50800">
            <a:solidFill>
              <a:schemeClr val="bg2">
                <a:lumMod val="40000"/>
                <a:lumOff val="60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TW" altLang="en-US"/>
          </a:p>
        </p:txBody>
      </p:sp>
      <p:grpSp>
        <p:nvGrpSpPr>
          <p:cNvPr id="27" name="群組 26"/>
          <p:cNvGrpSpPr>
            <a:grpSpLocks/>
          </p:cNvGrpSpPr>
          <p:nvPr/>
        </p:nvGrpSpPr>
        <p:grpSpPr bwMode="auto">
          <a:xfrm>
            <a:off x="5513388" y="5189538"/>
            <a:ext cx="2770187" cy="677862"/>
            <a:chOff x="5513519" y="5189889"/>
            <a:chExt cx="2769606" cy="677287"/>
          </a:xfrm>
        </p:grpSpPr>
        <p:sp>
          <p:nvSpPr>
            <p:cNvPr id="6" name="矩形 5"/>
            <p:cNvSpPr/>
            <p:nvPr/>
          </p:nvSpPr>
          <p:spPr>
            <a:xfrm>
              <a:off x="5513519" y="5189889"/>
              <a:ext cx="1107843" cy="6455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精進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7118144" y="5221612"/>
              <a:ext cx="1107843" cy="64556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Aft>
                  <a:spcPts val="600"/>
                </a:spcAft>
                <a:defRPr/>
              </a:pPr>
              <a:r>
                <a:rPr lang="zh-TW" altLang="en-US" sz="36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懈怠</a:t>
              </a:r>
            </a:p>
          </p:txBody>
        </p:sp>
        <p:sp>
          <p:nvSpPr>
            <p:cNvPr id="24" name="流程圖: 匯合連接點 23"/>
            <p:cNvSpPr/>
            <p:nvPr/>
          </p:nvSpPr>
          <p:spPr>
            <a:xfrm>
              <a:off x="7092750" y="5300920"/>
              <a:ext cx="1190375" cy="559912"/>
            </a:xfrm>
            <a:prstGeom prst="flowChartSummingJunction">
              <a:avLst/>
            </a:prstGeom>
            <a:noFill/>
            <a:ln w="50800">
              <a:solidFill>
                <a:schemeClr val="bg2">
                  <a:lumMod val="40000"/>
                  <a:lumOff val="60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/>
            </a:p>
          </p:txBody>
        </p:sp>
      </p:grpSp>
      <p:grpSp>
        <p:nvGrpSpPr>
          <p:cNvPr id="29" name="群組 28"/>
          <p:cNvGrpSpPr>
            <a:grpSpLocks/>
          </p:cNvGrpSpPr>
          <p:nvPr/>
        </p:nvGrpSpPr>
        <p:grpSpPr bwMode="auto">
          <a:xfrm>
            <a:off x="4073525" y="3105150"/>
            <a:ext cx="2381250" cy="714375"/>
            <a:chOff x="4073359" y="3105834"/>
            <a:chExt cx="2381033" cy="714162"/>
          </a:xfrm>
        </p:grpSpPr>
        <p:grpSp>
          <p:nvGrpSpPr>
            <p:cNvPr id="8208" name="群組 27"/>
            <p:cNvGrpSpPr>
              <a:grpSpLocks/>
            </p:cNvGrpSpPr>
            <p:nvPr/>
          </p:nvGrpSpPr>
          <p:grpSpPr bwMode="auto">
            <a:xfrm>
              <a:off x="4073359" y="3105834"/>
              <a:ext cx="2298184" cy="714162"/>
              <a:chOff x="4073359" y="3105834"/>
              <a:chExt cx="2298184" cy="714162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4073359" y="3174077"/>
                <a:ext cx="1107974" cy="6459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zh-TW" altLang="en-US" sz="3600" dirty="0">
                    <a:solidFill>
                      <a:srgbClr val="FFFFCC"/>
                    </a:solidFill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標楷體" pitchFamily="65" charset="-120"/>
                    <a:ea typeface="標楷體" pitchFamily="65" charset="-120"/>
                  </a:rPr>
                  <a:t>智慧</a:t>
                </a:r>
                <a:endParaRPr lang="zh-TW" altLang="en-US" dirty="0">
                  <a:solidFill>
                    <a:srgbClr val="FFFFCC"/>
                  </a:solidFill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5263876" y="3105834"/>
                <a:ext cx="1107974" cy="6459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zh-TW" altLang="en-US" sz="3600" dirty="0">
                    <a:effectLst>
                      <a:outerShdw blurRad="38100" dist="38100" dir="2700000" algn="tl">
                        <a:srgbClr val="C0C0C0"/>
                      </a:outerShdw>
                    </a:effectLst>
                    <a:latin typeface="標楷體" pitchFamily="65" charset="-120"/>
                    <a:ea typeface="標楷體" pitchFamily="65" charset="-120"/>
                  </a:rPr>
                  <a:t>愚癡</a:t>
                </a:r>
                <a:endParaRPr lang="zh-TW" altLang="en-US" dirty="0"/>
              </a:p>
            </p:txBody>
          </p:sp>
        </p:grpSp>
        <p:sp>
          <p:nvSpPr>
            <p:cNvPr id="25" name="流程圖: 匯合連接點 24"/>
            <p:cNvSpPr/>
            <p:nvPr/>
          </p:nvSpPr>
          <p:spPr>
            <a:xfrm>
              <a:off x="5263875" y="3199469"/>
              <a:ext cx="1190517" cy="560220"/>
            </a:xfrm>
            <a:prstGeom prst="flowChartSummingJunction">
              <a:avLst/>
            </a:prstGeom>
            <a:noFill/>
            <a:ln w="50800">
              <a:solidFill>
                <a:schemeClr val="bg2">
                  <a:lumMod val="40000"/>
                  <a:lumOff val="60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/>
            </a:p>
          </p:txBody>
        </p:sp>
      </p:grpSp>
      <p:grpSp>
        <p:nvGrpSpPr>
          <p:cNvPr id="20" name="群組 19"/>
          <p:cNvGrpSpPr>
            <a:grpSpLocks/>
          </p:cNvGrpSpPr>
          <p:nvPr/>
        </p:nvGrpSpPr>
        <p:grpSpPr bwMode="auto">
          <a:xfrm>
            <a:off x="7015163" y="1773238"/>
            <a:ext cx="1216025" cy="1685925"/>
            <a:chOff x="7014846" y="1772816"/>
            <a:chExt cx="1217128" cy="1687140"/>
          </a:xfrm>
        </p:grpSpPr>
        <p:sp>
          <p:nvSpPr>
            <p:cNvPr id="7" name="矩形 6"/>
            <p:cNvSpPr/>
            <p:nvPr/>
          </p:nvSpPr>
          <p:spPr>
            <a:xfrm>
              <a:off x="7097471" y="2813377"/>
              <a:ext cx="1107491" cy="64657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忍辱</a:t>
              </a:r>
              <a:endParaRPr lang="zh-TW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124482" y="1772816"/>
              <a:ext cx="1107492" cy="6465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TW" altLang="en-US" sz="36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標楷體" pitchFamily="65" charset="-120"/>
                  <a:ea typeface="標楷體" pitchFamily="65" charset="-120"/>
                </a:rPr>
                <a:t>瞋恚</a:t>
              </a:r>
              <a:endParaRPr lang="zh-TW" altLang="en-US" dirty="0"/>
            </a:p>
          </p:txBody>
        </p:sp>
        <p:sp>
          <p:nvSpPr>
            <p:cNvPr id="26" name="流程圖: 匯合連接點 25"/>
            <p:cNvSpPr/>
            <p:nvPr/>
          </p:nvSpPr>
          <p:spPr>
            <a:xfrm>
              <a:off x="7014846" y="1858603"/>
              <a:ext cx="1190116" cy="560791"/>
            </a:xfrm>
            <a:prstGeom prst="flowChartSummingJunction">
              <a:avLst/>
            </a:prstGeom>
            <a:noFill/>
            <a:ln w="50800">
              <a:solidFill>
                <a:schemeClr val="bg2">
                  <a:lumMod val="40000"/>
                  <a:lumOff val="60000"/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TW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/>
      <p:bldP spid="2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95536" y="1412776"/>
            <a:ext cx="8424936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「須菩提！於意云何？若有人滿三千大千世界七寶，以用布施，是人以是因緣，得福多不？」「如是，世尊！此人以是因緣，得福甚多。」「須菩提！若福德有實，如來不說得福德多，</a:t>
            </a:r>
            <a:r>
              <a:rPr lang="zh-TW" altLang="en-US" sz="3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以福德無故，如來說得福德多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。」</a:t>
            </a:r>
          </a:p>
        </p:txBody>
      </p:sp>
      <p:sp>
        <p:nvSpPr>
          <p:cNvPr id="3" name="矩形 2"/>
          <p:cNvSpPr/>
          <p:nvPr/>
        </p:nvSpPr>
        <p:spPr>
          <a:xfrm>
            <a:off x="2699792" y="332656"/>
            <a:ext cx="3877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u="sng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法界通化分  第十九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1259632" y="4509120"/>
            <a:ext cx="6480720" cy="93447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福德有實 </a:t>
            </a:r>
            <a:r>
              <a:rPr lang="en-US" altLang="zh-TW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可計量 </a:t>
            </a:r>
            <a:r>
              <a:rPr lang="en-US" altLang="zh-TW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非多</a:t>
            </a:r>
            <a:r>
              <a:rPr lang="en-US" altLang="zh-TW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福德無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無可計量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。取其心，不取其形。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4349908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7544" y="1141295"/>
            <a:ext cx="8208912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須菩提！於意云何？佛可以具足色身見不？」「不也，世尊！如來不應以具足色身見。何以故？如來說具足色身，即非具足色身，是名具足色身。」「須菩提！於意云何？如來可以具足諸相見不？」「不也，世尊！如來不應以具足諸相見。何以故？</a:t>
            </a:r>
            <a:r>
              <a:rPr lang="zh-TW" altLang="en-US" sz="3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如來說諸相具足，即非諸相具足，是名諸相具足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。」</a:t>
            </a:r>
          </a:p>
        </p:txBody>
      </p:sp>
      <p:sp>
        <p:nvSpPr>
          <p:cNvPr id="3" name="矩形 2"/>
          <p:cNvSpPr/>
          <p:nvPr/>
        </p:nvSpPr>
        <p:spPr>
          <a:xfrm>
            <a:off x="2699792" y="260648"/>
            <a:ext cx="3877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u="sng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離色離相分  第二十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683568" y="5014802"/>
            <a:ext cx="7848872" cy="93447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具足 </a:t>
            </a:r>
            <a:r>
              <a:rPr lang="en-US" altLang="zh-TW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可計量 </a:t>
            </a:r>
            <a:r>
              <a:rPr lang="en-US" altLang="zh-TW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有限</a:t>
            </a:r>
            <a:r>
              <a:rPr lang="en-US" altLang="zh-TW" sz="24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非具足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無可計量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足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。於任何因緣當下，皆具好相。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4078381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27301" y="1001236"/>
            <a:ext cx="634019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6000" b="0" i="0" u="none" strike="noStrike" kern="1200" cap="none" spc="0" normalizeH="0" baseline="0" noProof="0" dirty="0">
                <a:ln w="19050">
                  <a:solidFill>
                    <a:srgbClr val="FFFFFF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金剛般若波羅蜜經</a:t>
            </a:r>
          </a:p>
        </p:txBody>
      </p:sp>
      <p:pic>
        <p:nvPicPr>
          <p:cNvPr id="3079" name="Picture 7" descr="「budha」的圖片搜尋結果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6992" y="3284984"/>
            <a:ext cx="2495376" cy="2495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美麗的照片\圖片庫\佛相關\magical_book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925" y="2901950"/>
            <a:ext cx="4903788" cy="362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3" name="Picture 11" descr="http://www.nalepshop.cz/fotky6667/fotos/_vyrp11_259budha-oriental-samolepka2.jpg"/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30" t="15155" r="18180" b="24623"/>
          <a:stretch/>
        </p:blipFill>
        <p:spPr bwMode="auto">
          <a:xfrm>
            <a:off x="3468015" y="3284984"/>
            <a:ext cx="2258768" cy="22340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7921ED-A9B6-C24E-BAA4-48F3AEAB7D27}"/>
              </a:ext>
            </a:extLst>
          </p:cNvPr>
          <p:cNvSpPr txBox="1"/>
          <p:nvPr/>
        </p:nvSpPr>
        <p:spPr>
          <a:xfrm>
            <a:off x="4932040" y="2097162"/>
            <a:ext cx="43924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sz="4400" b="0" i="0" u="none" strike="noStrike" kern="1200" cap="none" spc="0" normalizeH="0" baseline="0" noProof="0" dirty="0" err="1">
                <a:ln w="19050">
                  <a:solidFill>
                    <a:srgbClr val="FFFFFF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第</a:t>
            </a:r>
            <a:r>
              <a:rPr lang="en-US" altLang="zh-TW" sz="4400" dirty="0">
                <a:ln w="19050">
                  <a:solidFill>
                    <a:srgbClr val="FFFFFF"/>
                  </a:solidFill>
                </a:ln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21</a:t>
            </a:r>
            <a:r>
              <a:rPr kumimoji="1" lang="en-US" altLang="zh-TW" sz="4400" b="0" i="0" u="none" strike="noStrike" kern="1200" cap="none" spc="0" normalizeH="0" baseline="0" noProof="0" dirty="0">
                <a:ln w="19050">
                  <a:solidFill>
                    <a:srgbClr val="FFFFFF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-26</a:t>
            </a:r>
            <a:r>
              <a:rPr kumimoji="1" lang="zh-TW" altLang="en-US" sz="4400" b="0" i="0" u="none" strike="noStrike" kern="1200" cap="none" spc="0" normalizeH="0" baseline="0" noProof="0" dirty="0">
                <a:ln w="19050">
                  <a:solidFill>
                    <a:srgbClr val="FFFFFF"/>
                  </a:solidFill>
                </a:ln>
                <a:solidFill>
                  <a:srgbClr val="FFFF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分</a:t>
            </a:r>
            <a:endParaRPr kumimoji="1" lang="en-US" sz="4400" b="0" i="0" u="none" strike="noStrike" kern="1200" cap="none" spc="0" normalizeH="0" baseline="0" noProof="0" dirty="0">
              <a:ln w="19050">
                <a:solidFill>
                  <a:srgbClr val="FFFFFF"/>
                </a:solidFill>
              </a:ln>
              <a:solidFill>
                <a:srgbClr val="FFFF00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3359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308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47864" y="1483668"/>
            <a:ext cx="842493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法無可說， 所說非法</a:t>
            </a:r>
          </a:p>
        </p:txBody>
      </p:sp>
      <p:sp>
        <p:nvSpPr>
          <p:cNvPr id="3" name="矩形 2"/>
          <p:cNvSpPr/>
          <p:nvPr/>
        </p:nvSpPr>
        <p:spPr>
          <a:xfrm>
            <a:off x="2678636" y="476672"/>
            <a:ext cx="40831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非說所說分 第二十一</a:t>
            </a:r>
          </a:p>
        </p:txBody>
      </p:sp>
    </p:spTree>
    <p:extLst>
      <p:ext uri="{BB962C8B-B14F-4D97-AF65-F5344CB8AC3E}">
        <p14:creationId xmlns:p14="http://schemas.microsoft.com/office/powerpoint/2010/main" val="422278845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47864" y="1483668"/>
            <a:ext cx="842493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「須菩提！汝勿謂如來作是念：我當有所說法。莫作是念！何以故？若人言如來有所說法，即為謗佛，不能解我所說故。須菩提！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說法者，無法可說，是名說法。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」爾時，慧命須菩提白佛言：「世尊！頗有眾生，於未來世，聞說是法，生信心不？」佛言：「須菩提！彼非眾生，非不眾生。何以故？須菩提！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眾生，眾生者，如來說非眾生，是名眾生。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」</a:t>
            </a:r>
          </a:p>
        </p:txBody>
      </p:sp>
      <p:sp>
        <p:nvSpPr>
          <p:cNvPr id="3" name="矩形 2"/>
          <p:cNvSpPr/>
          <p:nvPr/>
        </p:nvSpPr>
        <p:spPr>
          <a:xfrm>
            <a:off x="2678636" y="476672"/>
            <a:ext cx="40831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非說所說分 第二十一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6D966F-2F96-4FD8-AD4F-3562A53CC02F}"/>
              </a:ext>
            </a:extLst>
          </p:cNvPr>
          <p:cNvSpPr txBox="1"/>
          <p:nvPr/>
        </p:nvSpPr>
        <p:spPr>
          <a:xfrm>
            <a:off x="347864" y="5373216"/>
            <a:ext cx="8424936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無法可說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―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度眾生法沒有給”法”法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: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筏。</a:t>
            </a:r>
          </a:p>
          <a:p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眾生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-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一時無明所顯現的假相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,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不是真相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,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  <a:cs typeface="Calibri" panose="020F0502020204030204" pitchFamily="34" charset="0"/>
              </a:rPr>
              <a:t>所以言”非眾生</a:t>
            </a:r>
            <a:endParaRPr lang="en-CA" sz="24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250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lock"/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288" y="981075"/>
            <a:ext cx="5400675" cy="5043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7" name="Text Box 3"/>
          <p:cNvSpPr txBox="1">
            <a:spLocks noChangeArrowheads="1"/>
          </p:cNvSpPr>
          <p:nvPr/>
        </p:nvSpPr>
        <p:spPr bwMode="auto">
          <a:xfrm>
            <a:off x="4383088" y="26988"/>
            <a:ext cx="314325" cy="1117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0" r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本覺妙心</a:t>
            </a:r>
          </a:p>
        </p:txBody>
      </p:sp>
      <p:sp>
        <p:nvSpPr>
          <p:cNvPr id="21508" name="Text Box 4"/>
          <p:cNvSpPr txBox="1">
            <a:spLocks noChangeArrowheads="1"/>
          </p:cNvSpPr>
          <p:nvPr/>
        </p:nvSpPr>
        <p:spPr bwMode="auto">
          <a:xfrm>
            <a:off x="6191250" y="836613"/>
            <a:ext cx="498475" cy="1117600"/>
          </a:xfrm>
          <a:prstGeom prst="rect">
            <a:avLst/>
          </a:prstGeom>
          <a:solidFill>
            <a:srgbClr val="DDDDD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妄起無明</a:t>
            </a:r>
          </a:p>
        </p:txBody>
      </p:sp>
      <p:sp>
        <p:nvSpPr>
          <p:cNvPr id="21509" name="Text Box 5"/>
          <p:cNvSpPr txBox="1">
            <a:spLocks noChangeArrowheads="1"/>
          </p:cNvSpPr>
          <p:nvPr/>
        </p:nvSpPr>
        <p:spPr bwMode="auto">
          <a:xfrm>
            <a:off x="7164388" y="2317750"/>
            <a:ext cx="803275" cy="2387600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來去生死的相對世界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六根對六塵妄造業因</a:t>
            </a:r>
          </a:p>
        </p:txBody>
      </p:sp>
      <p:sp>
        <p:nvSpPr>
          <p:cNvPr id="21510" name="Text Box 6"/>
          <p:cNvSpPr txBox="1">
            <a:spLocks noChangeArrowheads="1"/>
          </p:cNvSpPr>
          <p:nvPr/>
        </p:nvSpPr>
        <p:spPr bwMode="auto">
          <a:xfrm>
            <a:off x="4076700" y="20638"/>
            <a:ext cx="314325" cy="11176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0" r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覺行圓滿</a:t>
            </a:r>
          </a:p>
        </p:txBody>
      </p:sp>
      <p:sp>
        <p:nvSpPr>
          <p:cNvPr id="21511" name="Text Box 7"/>
          <p:cNvSpPr txBox="1">
            <a:spLocks noChangeArrowheads="1"/>
          </p:cNvSpPr>
          <p:nvPr/>
        </p:nvSpPr>
        <p:spPr bwMode="auto">
          <a:xfrm>
            <a:off x="2082800" y="5157788"/>
            <a:ext cx="498475" cy="13716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勸發菩提心</a:t>
            </a:r>
          </a:p>
        </p:txBody>
      </p:sp>
      <p:sp>
        <p:nvSpPr>
          <p:cNvPr id="21512" name="Text Box 8"/>
          <p:cNvSpPr txBox="1">
            <a:spLocks noChangeArrowheads="1"/>
          </p:cNvSpPr>
          <p:nvPr/>
        </p:nvSpPr>
        <p:spPr bwMode="auto">
          <a:xfrm>
            <a:off x="1074738" y="2797175"/>
            <a:ext cx="498475" cy="1371600"/>
          </a:xfrm>
          <a:prstGeom prst="rect">
            <a:avLst/>
          </a:prstGeom>
          <a:solidFill>
            <a:srgbClr val="FFFF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六度波羅蜜</a:t>
            </a:r>
          </a:p>
        </p:txBody>
      </p:sp>
      <p:sp>
        <p:nvSpPr>
          <p:cNvPr id="21513" name="Text Box 9"/>
          <p:cNvSpPr txBox="1">
            <a:spLocks noChangeArrowheads="1"/>
          </p:cNvSpPr>
          <p:nvPr/>
        </p:nvSpPr>
        <p:spPr bwMode="auto">
          <a:xfrm>
            <a:off x="2111375" y="277813"/>
            <a:ext cx="498475" cy="16256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不可思議方便</a:t>
            </a:r>
          </a:p>
        </p:txBody>
      </p:sp>
      <p:sp>
        <p:nvSpPr>
          <p:cNvPr id="21514" name="Text Box 10"/>
          <p:cNvSpPr txBox="1">
            <a:spLocks noChangeArrowheads="1"/>
          </p:cNvSpPr>
          <p:nvPr/>
        </p:nvSpPr>
        <p:spPr bwMode="auto">
          <a:xfrm>
            <a:off x="6186488" y="5157788"/>
            <a:ext cx="498475" cy="1117600"/>
          </a:xfrm>
          <a:prstGeom prst="rect">
            <a:avLst/>
          </a:prstGeom>
          <a:solidFill>
            <a:srgbClr val="96969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六道輪迴</a:t>
            </a:r>
          </a:p>
        </p:txBody>
      </p:sp>
      <p:sp>
        <p:nvSpPr>
          <p:cNvPr id="21515" name="Text Box 11"/>
          <p:cNvSpPr txBox="1">
            <a:spLocks noChangeArrowheads="1"/>
          </p:cNvSpPr>
          <p:nvPr/>
        </p:nvSpPr>
        <p:spPr bwMode="auto">
          <a:xfrm>
            <a:off x="3987800" y="5749925"/>
            <a:ext cx="800100" cy="1117600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solidFill>
                  <a:srgbClr val="FFFF00"/>
                </a:solidFill>
                <a:ea typeface="標楷體" pitchFamily="65" charset="-120"/>
              </a:rPr>
              <a:t>大善知識</a:t>
            </a:r>
            <a:endParaRPr lang="en-US" altLang="zh-TW" sz="2000">
              <a:solidFill>
                <a:srgbClr val="FFFF00"/>
              </a:solidFill>
              <a:ea typeface="標楷體" pitchFamily="65" charset="-12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solidFill>
                  <a:srgbClr val="FFFF00"/>
                </a:solidFill>
                <a:ea typeface="標楷體" pitchFamily="65" charset="-120"/>
              </a:rPr>
              <a:t>示導見性</a:t>
            </a:r>
          </a:p>
        </p:txBody>
      </p:sp>
      <p:sp>
        <p:nvSpPr>
          <p:cNvPr id="21516" name="Line 12"/>
          <p:cNvSpPr>
            <a:spLocks noChangeShapeType="1"/>
          </p:cNvSpPr>
          <p:nvPr/>
        </p:nvSpPr>
        <p:spPr bwMode="auto">
          <a:xfrm rot="21540000" flipV="1">
            <a:off x="4368800" y="2060575"/>
            <a:ext cx="31750" cy="14398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17" name="Text Box 13"/>
          <p:cNvSpPr txBox="1">
            <a:spLocks noChangeArrowheads="1"/>
          </p:cNvSpPr>
          <p:nvPr/>
        </p:nvSpPr>
        <p:spPr bwMode="auto">
          <a:xfrm>
            <a:off x="4194175" y="1512888"/>
            <a:ext cx="382588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TW" sz="2800"/>
              <a:t>0</a:t>
            </a:r>
          </a:p>
        </p:txBody>
      </p:sp>
      <p:sp>
        <p:nvSpPr>
          <p:cNvPr id="21518" name="Line 14"/>
          <p:cNvSpPr>
            <a:spLocks noChangeShapeType="1"/>
          </p:cNvSpPr>
          <p:nvPr/>
        </p:nvSpPr>
        <p:spPr bwMode="auto">
          <a:xfrm flipV="1">
            <a:off x="4400550" y="2492375"/>
            <a:ext cx="1081088" cy="10080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19" name="Line 15"/>
          <p:cNvSpPr>
            <a:spLocks noChangeShapeType="1"/>
          </p:cNvSpPr>
          <p:nvPr/>
        </p:nvSpPr>
        <p:spPr bwMode="auto">
          <a:xfrm>
            <a:off x="4400550" y="3500438"/>
            <a:ext cx="144145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0" name="Line 16"/>
          <p:cNvSpPr>
            <a:spLocks noChangeShapeType="1"/>
          </p:cNvSpPr>
          <p:nvPr/>
        </p:nvSpPr>
        <p:spPr bwMode="auto">
          <a:xfrm>
            <a:off x="4400550" y="3500438"/>
            <a:ext cx="1081088" cy="936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1" name="Line 17"/>
          <p:cNvSpPr>
            <a:spLocks noChangeShapeType="1"/>
          </p:cNvSpPr>
          <p:nvPr/>
        </p:nvSpPr>
        <p:spPr bwMode="auto">
          <a:xfrm flipH="1">
            <a:off x="4344988" y="3500438"/>
            <a:ext cx="39687" cy="13684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2" name="Line 18"/>
          <p:cNvSpPr>
            <a:spLocks noChangeShapeType="1"/>
          </p:cNvSpPr>
          <p:nvPr/>
        </p:nvSpPr>
        <p:spPr bwMode="auto">
          <a:xfrm flipH="1">
            <a:off x="3321050" y="3500438"/>
            <a:ext cx="1008063" cy="10080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3" name="Line 19"/>
          <p:cNvSpPr>
            <a:spLocks noChangeShapeType="1"/>
          </p:cNvSpPr>
          <p:nvPr/>
        </p:nvSpPr>
        <p:spPr bwMode="auto">
          <a:xfrm flipH="1">
            <a:off x="2889250" y="3500438"/>
            <a:ext cx="143986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4" name="Line 20"/>
          <p:cNvSpPr>
            <a:spLocks noChangeShapeType="1"/>
          </p:cNvSpPr>
          <p:nvPr/>
        </p:nvSpPr>
        <p:spPr bwMode="auto">
          <a:xfrm flipH="1" flipV="1">
            <a:off x="3321050" y="2420938"/>
            <a:ext cx="1008063" cy="10795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21525" name="Text Box 21"/>
          <p:cNvSpPr txBox="1">
            <a:spLocks noChangeArrowheads="1"/>
          </p:cNvSpPr>
          <p:nvPr/>
        </p:nvSpPr>
        <p:spPr bwMode="auto">
          <a:xfrm>
            <a:off x="8126413" y="2349500"/>
            <a:ext cx="549275" cy="222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>
                <a:ea typeface="標楷體" pitchFamily="65" charset="-120"/>
              </a:rPr>
              <a:t>沉淪；烏雲蔽日</a:t>
            </a:r>
          </a:p>
        </p:txBody>
      </p:sp>
      <p:sp>
        <p:nvSpPr>
          <p:cNvPr id="21526" name="Text Box 22"/>
          <p:cNvSpPr txBox="1">
            <a:spLocks noChangeArrowheads="1"/>
          </p:cNvSpPr>
          <p:nvPr/>
        </p:nvSpPr>
        <p:spPr bwMode="auto">
          <a:xfrm>
            <a:off x="277813" y="2420938"/>
            <a:ext cx="549275" cy="222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/>
          <a:p>
            <a:pPr>
              <a:defRPr/>
            </a:pPr>
            <a:r>
              <a:rPr lang="zh-TW" alt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標楷體" pitchFamily="65" charset="-120"/>
              </a:rPr>
              <a:t>修行；撥雲見日</a:t>
            </a:r>
          </a:p>
        </p:txBody>
      </p:sp>
      <p:sp>
        <p:nvSpPr>
          <p:cNvPr id="21527" name="Text Box 23"/>
          <p:cNvSpPr txBox="1">
            <a:spLocks noChangeArrowheads="1"/>
          </p:cNvSpPr>
          <p:nvPr/>
        </p:nvSpPr>
        <p:spPr bwMode="auto">
          <a:xfrm>
            <a:off x="4643438" y="2357438"/>
            <a:ext cx="549275" cy="222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400">
                <a:ea typeface="標楷體" pitchFamily="65" charset="-120"/>
              </a:rPr>
              <a:t>小乘的出離眾生</a:t>
            </a:r>
          </a:p>
        </p:txBody>
      </p:sp>
      <p:sp>
        <p:nvSpPr>
          <p:cNvPr id="21528" name="Text Box 24"/>
          <p:cNvSpPr txBox="1">
            <a:spLocks noChangeArrowheads="1"/>
          </p:cNvSpPr>
          <p:nvPr/>
        </p:nvSpPr>
        <p:spPr bwMode="auto">
          <a:xfrm>
            <a:off x="3492500" y="2381250"/>
            <a:ext cx="549275" cy="2225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>
            <a:spAutoFit/>
          </a:bodyPr>
          <a:lstStyle/>
          <a:p>
            <a:pPr>
              <a:defRPr/>
            </a:pPr>
            <a:r>
              <a:rPr lang="zh-TW" altLang="en-US" sz="240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標楷體" pitchFamily="65" charset="-120"/>
              </a:rPr>
              <a:t>大乘的成就菩薩</a:t>
            </a:r>
          </a:p>
        </p:txBody>
      </p:sp>
      <p:sp>
        <p:nvSpPr>
          <p:cNvPr id="21529" name="Text Box 25"/>
          <p:cNvSpPr txBox="1">
            <a:spLocks noChangeArrowheads="1"/>
          </p:cNvSpPr>
          <p:nvPr/>
        </p:nvSpPr>
        <p:spPr bwMode="auto">
          <a:xfrm>
            <a:off x="4716463" y="254000"/>
            <a:ext cx="3048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0" r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如來</a:t>
            </a:r>
          </a:p>
        </p:txBody>
      </p:sp>
      <p:sp>
        <p:nvSpPr>
          <p:cNvPr id="21530" name="Text Box 26"/>
          <p:cNvSpPr txBox="1">
            <a:spLocks noChangeArrowheads="1"/>
          </p:cNvSpPr>
          <p:nvPr/>
        </p:nvSpPr>
        <p:spPr bwMode="auto">
          <a:xfrm>
            <a:off x="3771900" y="404813"/>
            <a:ext cx="304800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lIns="0" rIns="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TW" altLang="en-US" sz="2000">
                <a:ea typeface="標楷體" pitchFamily="65" charset="-120"/>
              </a:rPr>
              <a:t>佛</a:t>
            </a:r>
          </a:p>
        </p:txBody>
      </p:sp>
    </p:spTree>
    <p:extLst>
      <p:ext uri="{BB962C8B-B14F-4D97-AF65-F5344CB8AC3E}">
        <p14:creationId xmlns:p14="http://schemas.microsoft.com/office/powerpoint/2010/main" val="1392153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1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1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21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21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0"/>
                                        <p:tgtEl>
                                          <p:spTgt spid="21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000"/>
                                        <p:tgtEl>
                                          <p:spTgt spid="21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000"/>
                                        <p:tgtEl>
                                          <p:spTgt spid="21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000"/>
                                        <p:tgtEl>
                                          <p:spTgt spid="21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 nodeType="clickPar">
                      <p:stCondLst>
                        <p:cond delay="indefinite"/>
                      </p:stCondLst>
                      <p:childTnLst>
                        <p:par>
                          <p:cTn id="9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21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05" presetID="1" presetClass="exit" presetSubtype="0" fill="hold" grpId="3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 nodeType="clickPar">
                      <p:stCondLst>
                        <p:cond delay="indefinite"/>
                      </p:stCondLst>
                      <p:childTnLst>
                        <p:par>
                          <p:cTn id="1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2000"/>
                                        <p:tgtEl>
                                          <p:spTgt spid="215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2000" fill="hold"/>
                                        <p:tgtEl>
                                          <p:spTgt spid="215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2000" fill="hold"/>
                                        <p:tgtEl>
                                          <p:spTgt spid="215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 nodeType="afterGroup">
                            <p:stCondLst>
                              <p:cond delay="3200"/>
                            </p:stCondLst>
                            <p:childTnLst>
                              <p:par>
                                <p:cTn id="11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2000"/>
                                        <p:tgtEl>
                                          <p:spTgt spid="215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215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000" fill="hold"/>
                                        <p:tgtEl>
                                          <p:spTgt spid="215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 nodeType="clickPar">
                      <p:stCondLst>
                        <p:cond delay="indefinite"/>
                      </p:stCondLst>
                      <p:childTnLst>
                        <p:par>
                          <p:cTn id="1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2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24" dur="1000"/>
                                        <p:tgtEl>
                                          <p:spTgt spid="215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25" dur="1000"/>
                                        <p:tgtEl>
                                          <p:spTgt spid="215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6" dur="1000"/>
                                        <p:tgtEl>
                                          <p:spTgt spid="215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28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30" dur="1000"/>
                                        <p:tgtEl>
                                          <p:spTgt spid="215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31" dur="1000"/>
                                        <p:tgtEl>
                                          <p:spTgt spid="215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2" dur="1000"/>
                                        <p:tgtEl>
                                          <p:spTgt spid="215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 nodeType="clickPar">
                      <p:stCondLst>
                        <p:cond delay="indefinite"/>
                      </p:stCondLst>
                      <p:childTnLst>
                        <p:par>
                          <p:cTn id="1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5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37" dur="500"/>
                                        <p:tgtEl>
                                          <p:spTgt spid="21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41" dur="500"/>
                                        <p:tgtEl>
                                          <p:spTgt spid="21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7" grpId="0" animBg="1"/>
      <p:bldP spid="21508" grpId="0" animBg="1"/>
      <p:bldP spid="21509" grpId="0" animBg="1"/>
      <p:bldP spid="21510" grpId="0" animBg="1"/>
      <p:bldP spid="21511" grpId="0" animBg="1"/>
      <p:bldP spid="21512" grpId="0" animBg="1"/>
      <p:bldP spid="21513" grpId="0" animBg="1"/>
      <p:bldP spid="21514" grpId="0" animBg="1"/>
      <p:bldP spid="21515" grpId="0" animBg="1"/>
      <p:bldP spid="21516" grpId="0" animBg="1"/>
      <p:bldP spid="21516" grpId="1" animBg="1"/>
      <p:bldP spid="21516" grpId="2" animBg="1"/>
      <p:bldP spid="21516" grpId="3" animBg="1"/>
      <p:bldP spid="21517" grpId="0"/>
      <p:bldP spid="21518" grpId="0" animBg="1"/>
      <p:bldP spid="21518" grpId="1" animBg="1"/>
      <p:bldP spid="21519" grpId="0" animBg="1"/>
      <p:bldP spid="21519" grpId="1" animBg="1"/>
      <p:bldP spid="21520" grpId="0" animBg="1"/>
      <p:bldP spid="21520" grpId="1" animBg="1"/>
      <p:bldP spid="21521" grpId="0" animBg="1"/>
      <p:bldP spid="21521" grpId="1" animBg="1"/>
      <p:bldP spid="21522" grpId="0" animBg="1"/>
      <p:bldP spid="21522" grpId="1" animBg="1"/>
      <p:bldP spid="21523" grpId="0" animBg="1"/>
      <p:bldP spid="21523" grpId="1" animBg="1"/>
      <p:bldP spid="21524" grpId="0" animBg="1"/>
      <p:bldP spid="21524" grpId="1" animBg="1"/>
      <p:bldP spid="21525" grpId="0"/>
      <p:bldP spid="21526" grpId="0"/>
      <p:bldP spid="21527" grpId="0"/>
      <p:bldP spid="21528" grpId="0"/>
      <p:bldP spid="21529" grpId="0"/>
      <p:bldP spid="21530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95536" y="1582341"/>
            <a:ext cx="82809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須菩提白佛言：「世尊！佛得阿耨多羅三藐三菩提，為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無所得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耶？」佛言：「如是！如是！須菩提！我於阿耨多羅三藐三菩提，乃至無有少法可得，是名阿耨多羅三藐三菩提。」</a:t>
            </a:r>
          </a:p>
        </p:txBody>
      </p:sp>
      <p:sp>
        <p:nvSpPr>
          <p:cNvPr id="3" name="矩形 2"/>
          <p:cNvSpPr/>
          <p:nvPr/>
        </p:nvSpPr>
        <p:spPr>
          <a:xfrm>
            <a:off x="2483768" y="476672"/>
            <a:ext cx="408316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無法可得分 第二十二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456900" y="3862674"/>
            <a:ext cx="3467028" cy="1380754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菩提自性，本自具足</a:t>
            </a:r>
            <a:endParaRPr lang="en-US" altLang="zh-TW" sz="24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修行 </a:t>
            </a:r>
            <a:r>
              <a:rPr lang="en-US" altLang="zh-TW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-</a:t>
            </a: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放下。無所得</a:t>
            </a:r>
            <a:endParaRPr lang="en-US" altLang="zh-TW" sz="2400" b="1" dirty="0">
              <a:solidFill>
                <a:srgbClr val="0000CC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心經 </a:t>
            </a:r>
            <a:r>
              <a:rPr lang="en-US" altLang="zh-TW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–</a:t>
            </a: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無智亦無得</a:t>
            </a:r>
            <a:endParaRPr lang="en-US" altLang="zh-TW" sz="2400" b="1" dirty="0">
              <a:solidFill>
                <a:srgbClr val="0000CC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778975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55576" y="1484784"/>
            <a:ext cx="784887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一切法性本來平等 沒有高下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以平等清淨心 不著我，人，眾生，壽者而成就一切善法 </a:t>
            </a:r>
          </a:p>
        </p:txBody>
      </p:sp>
      <p:sp>
        <p:nvSpPr>
          <p:cNvPr id="3" name="矩形 2"/>
          <p:cNvSpPr/>
          <p:nvPr/>
        </p:nvSpPr>
        <p:spPr>
          <a:xfrm>
            <a:off x="2515895" y="566222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淨心行善分  第二十三</a:t>
            </a:r>
          </a:p>
        </p:txBody>
      </p:sp>
    </p:spTree>
    <p:extLst>
      <p:ext uri="{BB962C8B-B14F-4D97-AF65-F5344CB8AC3E}">
        <p14:creationId xmlns:p14="http://schemas.microsoft.com/office/powerpoint/2010/main" val="266663301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55576" y="1484784"/>
            <a:ext cx="7848872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「復次，須菩提！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是法平等，無有高下，是名阿耨多羅三藐三菩提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。以無我、無人、無眾生、無壽者，修一切善法，則得阿耨多羅三藐三菩提。須菩提！所言善法者，如來說即非善法，是名善法。」</a:t>
            </a:r>
          </a:p>
        </p:txBody>
      </p:sp>
      <p:sp>
        <p:nvSpPr>
          <p:cNvPr id="3" name="矩形 2"/>
          <p:cNvSpPr/>
          <p:nvPr/>
        </p:nvSpPr>
        <p:spPr>
          <a:xfrm>
            <a:off x="2515895" y="566222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淨心行善分  第二十三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899592" y="4382988"/>
            <a:ext cx="6048672" cy="1725463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r>
              <a:rPr lang="zh-TW" altLang="en-US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淨心一由清淨自性流露</a:t>
            </a:r>
          </a:p>
          <a:p>
            <a:r>
              <a:rPr lang="zh-TW" altLang="en-US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平等</a:t>
            </a:r>
            <a:r>
              <a:rPr lang="en-US" altLang="zh-TW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―</a:t>
            </a:r>
            <a:r>
              <a:rPr lang="zh-TW" altLang="en-US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佛性、成佛。 善法</a:t>
            </a:r>
            <a:r>
              <a:rPr lang="en-US" altLang="zh-TW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―</a:t>
            </a:r>
            <a:r>
              <a:rPr lang="zh-TW" altLang="en-US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平等之法</a:t>
            </a:r>
          </a:p>
          <a:p>
            <a:r>
              <a:rPr lang="zh-TW" altLang="en-US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修一切善法</a:t>
            </a:r>
            <a:r>
              <a:rPr lang="en-US" altLang="zh-TW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―</a:t>
            </a:r>
            <a:r>
              <a:rPr lang="zh-TW" altLang="en-US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顯露真性</a:t>
            </a:r>
            <a:r>
              <a:rPr lang="en-US" altLang="zh-TW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.</a:t>
            </a:r>
            <a:r>
              <a:rPr lang="zh-TW" altLang="en-US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就功德</a:t>
            </a:r>
            <a:r>
              <a:rPr lang="en-US" altLang="zh-TW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即修一切善法</a:t>
            </a:r>
          </a:p>
          <a:p>
            <a:r>
              <a:rPr lang="zh-TW" altLang="en-US" sz="18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非善法</a:t>
            </a:r>
            <a:r>
              <a:rPr lang="en-CA" altLang="zh-TW" sz="18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-</a:t>
            </a:r>
            <a:r>
              <a:rPr lang="zh-TW" altLang="en-US" sz="18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法無高低、好壞</a:t>
            </a:r>
            <a:r>
              <a:rPr lang="en-US" altLang="zh-TW" sz="18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,</a:t>
            </a:r>
            <a:r>
              <a:rPr lang="zh-TW" altLang="en-US" sz="18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故言非善法</a:t>
            </a:r>
          </a:p>
          <a:p>
            <a:r>
              <a:rPr lang="zh-TW" altLang="en-US" sz="18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能啟發菩提自性即是善法</a:t>
            </a:r>
            <a:endParaRPr lang="en-US" altLang="zh-TW" sz="18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441770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95536" y="1687473"/>
            <a:ext cx="8280920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須菩提！若三千大千世界中，所有諸須彌山王，如是等七寶聚，有人持用布施。若人以此般若波羅蜜經，乃至四句偈等，受持、讀誦，為他人說，於前福德，百分不及一，百千萬億分，乃至算數譬喻所不能及。」</a:t>
            </a:r>
          </a:p>
        </p:txBody>
      </p:sp>
      <p:sp>
        <p:nvSpPr>
          <p:cNvPr id="3" name="矩形 2"/>
          <p:cNvSpPr/>
          <p:nvPr/>
        </p:nvSpPr>
        <p:spPr>
          <a:xfrm>
            <a:off x="2443887" y="663119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福智無比分  第二十四</a:t>
            </a:r>
          </a:p>
        </p:txBody>
      </p:sp>
    </p:spTree>
    <p:extLst>
      <p:ext uri="{BB962C8B-B14F-4D97-AF65-F5344CB8AC3E}">
        <p14:creationId xmlns:p14="http://schemas.microsoft.com/office/powerpoint/2010/main" val="2752576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/>
          <p:cNvSpPr>
            <a:spLocks noChangeArrowheads="1"/>
          </p:cNvSpPr>
          <p:nvPr/>
        </p:nvSpPr>
        <p:spPr bwMode="auto">
          <a:xfrm>
            <a:off x="323850" y="188913"/>
            <a:ext cx="8496300" cy="2732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zh-TW" altLang="en-US" sz="3600" dirty="0">
                <a:solidFill>
                  <a:srgbClr val="3333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標楷體" pitchFamily="65" charset="-120"/>
              </a:rPr>
              <a:t>金剛般若波羅蜜經</a:t>
            </a:r>
          </a:p>
          <a:p>
            <a:pPr>
              <a:lnSpc>
                <a:spcPct val="130000"/>
              </a:lnSpc>
              <a:defRPr/>
            </a:pP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佛陀十六會中的第九會</a:t>
            </a:r>
            <a:endParaRPr lang="en-US" altLang="zh-TW" sz="2400" dirty="0">
              <a:latin typeface="Times New Roman" pitchFamily="18" charset="0"/>
              <a:ea typeface="標楷體" pitchFamily="65" charset="-120"/>
            </a:endParaRPr>
          </a:p>
          <a:p>
            <a:pPr>
              <a:lnSpc>
                <a:spcPct val="130000"/>
              </a:lnSpc>
              <a:defRPr/>
            </a:pP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在</a:t>
            </a:r>
            <a:r>
              <a:rPr lang="zh-TW" altLang="en-US" sz="2400" u="sng" dirty="0">
                <a:latin typeface="Times New Roman" pitchFamily="18" charset="0"/>
                <a:ea typeface="標楷體" pitchFamily="65" charset="-120"/>
              </a:rPr>
              <a:t>玄奘</a:t>
            </a: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編譯的</a:t>
            </a:r>
            <a:r>
              <a:rPr lang="en-US" altLang="zh-TW" sz="2400" dirty="0">
                <a:latin typeface="標楷體" pitchFamily="65" charset="-120"/>
                <a:ea typeface="標楷體" pitchFamily="65" charset="-120"/>
              </a:rPr>
              <a:t>《</a:t>
            </a: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大般若經</a:t>
            </a:r>
            <a:r>
              <a:rPr lang="en-US" altLang="zh-TW" sz="2400" dirty="0">
                <a:latin typeface="標楷體" pitchFamily="65" charset="-120"/>
                <a:ea typeface="標楷體" pitchFamily="65" charset="-120"/>
              </a:rPr>
              <a:t>》</a:t>
            </a: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中</a:t>
            </a:r>
            <a:r>
              <a:rPr lang="en-US" altLang="zh-TW" sz="2400" dirty="0">
                <a:latin typeface="Times New Roman" pitchFamily="18" charset="0"/>
                <a:ea typeface="標楷體" pitchFamily="65" charset="-120"/>
              </a:rPr>
              <a:t>600</a:t>
            </a: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卷中的</a:t>
            </a:r>
            <a:r>
              <a:rPr lang="en-US" altLang="zh-TW" sz="2400" dirty="0">
                <a:latin typeface="Times New Roman" pitchFamily="18" charset="0"/>
                <a:ea typeface="標楷體" pitchFamily="65" charset="-120"/>
              </a:rPr>
              <a:t>577</a:t>
            </a: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卷；</a:t>
            </a:r>
          </a:p>
          <a:p>
            <a:pPr>
              <a:lnSpc>
                <a:spcPct val="130000"/>
              </a:lnSpc>
              <a:defRPr/>
            </a:pP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但是現今最流行的版本是</a:t>
            </a:r>
            <a:r>
              <a:rPr lang="zh-TW" altLang="en-US" sz="2400" u="sng" dirty="0">
                <a:latin typeface="Times New Roman" pitchFamily="18" charset="0"/>
                <a:ea typeface="標楷體" pitchFamily="65" charset="-120"/>
              </a:rPr>
              <a:t>鳩摩羅什</a:t>
            </a: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所譯；非</a:t>
            </a:r>
            <a:r>
              <a:rPr lang="zh-TW" altLang="en-US" sz="2400" u="sng" dirty="0">
                <a:latin typeface="Times New Roman" pitchFamily="18" charset="0"/>
                <a:ea typeface="標楷體" pitchFamily="65" charset="-120"/>
              </a:rPr>
              <a:t>玄奘</a:t>
            </a: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在</a:t>
            </a:r>
            <a:r>
              <a:rPr lang="en-US" altLang="zh-TW" sz="2400" dirty="0">
                <a:latin typeface="標楷體" pitchFamily="65" charset="-120"/>
                <a:ea typeface="標楷體" pitchFamily="65" charset="-120"/>
              </a:rPr>
              <a:t>《</a:t>
            </a: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大般若經</a:t>
            </a:r>
            <a:r>
              <a:rPr lang="en-US" altLang="zh-TW" sz="2400" dirty="0">
                <a:latin typeface="標楷體" pitchFamily="65" charset="-120"/>
                <a:ea typeface="標楷體" pitchFamily="65" charset="-120"/>
              </a:rPr>
              <a:t>》</a:t>
            </a:r>
            <a:r>
              <a:rPr lang="zh-TW" altLang="en-US" sz="2400" dirty="0">
                <a:latin typeface="標楷體" pitchFamily="65" charset="-120"/>
                <a:ea typeface="標楷體" pitchFamily="65" charset="-120"/>
              </a:rPr>
              <a:t>第</a:t>
            </a:r>
            <a:r>
              <a:rPr lang="en-US" altLang="zh-TW" sz="2400" dirty="0">
                <a:latin typeface="Times New Roman" pitchFamily="18" charset="0"/>
                <a:ea typeface="標楷體" pitchFamily="65" charset="-120"/>
              </a:rPr>
              <a:t>577</a:t>
            </a:r>
            <a:r>
              <a:rPr lang="zh-TW" altLang="en-US" sz="2400" dirty="0">
                <a:latin typeface="標楷體" pitchFamily="65" charset="-120"/>
                <a:ea typeface="標楷體" pitchFamily="65" charset="-120"/>
              </a:rPr>
              <a:t>中</a:t>
            </a:r>
            <a:r>
              <a:rPr lang="zh-TW" altLang="en-US" sz="2400" dirty="0">
                <a:latin typeface="Times New Roman" pitchFamily="18" charset="0"/>
                <a:ea typeface="標楷體" pitchFamily="65" charset="-120"/>
              </a:rPr>
              <a:t>的譯版</a:t>
            </a:r>
            <a:r>
              <a:rPr lang="zh-TW" altLang="en-US" sz="2400" dirty="0">
                <a:ea typeface="標楷體" pitchFamily="65" charset="-120"/>
              </a:rPr>
              <a:t>。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389" y="3140968"/>
            <a:ext cx="8785100" cy="2808287"/>
          </a:xfrm>
          <a:prstGeom prst="rect">
            <a:avLst/>
          </a:prstGeom>
          <a:noFill/>
        </p:spPr>
        <p:txBody>
          <a:bodyPr lIns="18000" rIns="18000"/>
          <a:lstStyle>
            <a:lvl1pPr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2pPr>
            <a:lvl3pPr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3pPr>
            <a:lvl4pPr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4pPr>
            <a:lvl5pPr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kumimoji="1" sz="4400">
                <a:solidFill>
                  <a:schemeClr val="tx2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algn="l">
              <a:defRPr/>
            </a:pPr>
            <a:r>
              <a:rPr lang="zh-TW" altLang="en-US" sz="2000" u="sng" kern="0" dirty="0">
                <a:ea typeface="標楷體" pitchFamily="65" charset="-120"/>
              </a:rPr>
              <a:t>鳩摩羅什</a:t>
            </a:r>
            <a:r>
              <a:rPr lang="zh-TW" altLang="en-US" sz="2000" kern="0" dirty="0">
                <a:ea typeface="標楷體" pitchFamily="65" charset="-120"/>
              </a:rPr>
              <a:t>（華語是童壽二字）生於龜茲，父親</a:t>
            </a:r>
            <a:r>
              <a:rPr lang="zh-TW" altLang="en-US" sz="2000" u="sng" kern="0" dirty="0">
                <a:ea typeface="標楷體" pitchFamily="65" charset="-120"/>
              </a:rPr>
              <a:t>鳩摩炎</a:t>
            </a:r>
            <a:r>
              <a:rPr lang="zh-TW" altLang="en-US" sz="2000" kern="0" dirty="0">
                <a:ea typeface="標楷體" pitchFamily="65" charset="-120"/>
              </a:rPr>
              <a:t>是印度人。母親是龜茲（新疆省庫車）國王的妹妹</a:t>
            </a:r>
            <a:r>
              <a:rPr lang="zh-TW" altLang="en-US" sz="2000" u="sng" kern="0" dirty="0">
                <a:ea typeface="標楷體" pitchFamily="65" charset="-120"/>
              </a:rPr>
              <a:t>什婆</a:t>
            </a:r>
            <a:r>
              <a:rPr lang="zh-TW" altLang="en-US" sz="2000" kern="0" dirty="0">
                <a:ea typeface="標楷體" pitchFamily="65" charset="-120"/>
              </a:rPr>
              <a:t>。合父母之名為其名，所以叫</a:t>
            </a:r>
            <a:r>
              <a:rPr lang="zh-TW" altLang="en-US" sz="2000" u="sng" kern="0" dirty="0">
                <a:ea typeface="標楷體" pitchFamily="65" charset="-120"/>
              </a:rPr>
              <a:t>鳩摩羅什</a:t>
            </a:r>
            <a:r>
              <a:rPr lang="zh-TW" altLang="en-US" sz="2000" kern="0" dirty="0">
                <a:ea typeface="標楷體" pitchFamily="65" charset="-120"/>
              </a:rPr>
              <a:t>。七歲時隨母親遊歷各方。</a:t>
            </a:r>
            <a:br>
              <a:rPr lang="zh-TW" altLang="en-US" sz="2000" kern="0" dirty="0">
                <a:ea typeface="標楷體" pitchFamily="65" charset="-120"/>
              </a:rPr>
            </a:br>
            <a:r>
              <a:rPr lang="zh-TW" altLang="en-US" sz="2000" kern="0" dirty="0">
                <a:ea typeface="標楷體" pitchFamily="65" charset="-120"/>
              </a:rPr>
              <a:t>在罽賓</a:t>
            </a:r>
            <a:r>
              <a:rPr lang="en-US" altLang="zh-TW" sz="2000" kern="0" dirty="0">
                <a:ea typeface="標楷體" pitchFamily="65" charset="-120"/>
              </a:rPr>
              <a:t>(</a:t>
            </a:r>
            <a:r>
              <a:rPr lang="zh-TW" altLang="en-US" sz="2000" kern="0" dirty="0">
                <a:ea typeface="標楷體" pitchFamily="65" charset="-120"/>
              </a:rPr>
              <a:t>印度北邊</a:t>
            </a:r>
            <a:r>
              <a:rPr lang="en-US" altLang="zh-TW" sz="2000" kern="0" dirty="0">
                <a:ea typeface="標楷體" pitchFamily="65" charset="-120"/>
              </a:rPr>
              <a:t>)</a:t>
            </a:r>
            <a:r>
              <a:rPr lang="zh-TW" altLang="en-US" sz="2000" kern="0" dirty="0">
                <a:ea typeface="標楷體" pitchFamily="65" charset="-120"/>
              </a:rPr>
              <a:t>學小乘教。又在疏勒國學大乘教。後回到龜茲，又學律。自此在龜茲，宣揚大乘教。</a:t>
            </a:r>
            <a:br>
              <a:rPr lang="zh-TW" altLang="en-US" sz="2000" kern="0" dirty="0">
                <a:ea typeface="標楷體" pitchFamily="65" charset="-120"/>
              </a:rPr>
            </a:br>
            <a:r>
              <a:rPr lang="zh-TW" altLang="en-US" sz="2000" kern="0" dirty="0">
                <a:ea typeface="標楷體" pitchFamily="65" charset="-120"/>
              </a:rPr>
              <a:t>建元</a:t>
            </a:r>
            <a:r>
              <a:rPr lang="en-US" altLang="zh-TW" sz="2000" kern="0" dirty="0">
                <a:ea typeface="標楷體" pitchFamily="65" charset="-120"/>
              </a:rPr>
              <a:t>19</a:t>
            </a:r>
            <a:r>
              <a:rPr lang="zh-TW" altLang="en-US" sz="2000" kern="0" dirty="0">
                <a:ea typeface="標楷體" pitchFamily="65" charset="-120"/>
              </a:rPr>
              <a:t>年，前秦主</a:t>
            </a:r>
            <a:r>
              <a:rPr lang="zh-TW" altLang="en-US" sz="2000" u="sng" kern="0" dirty="0">
                <a:ea typeface="標楷體" pitchFamily="65" charset="-120"/>
              </a:rPr>
              <a:t>符堅</a:t>
            </a:r>
            <a:r>
              <a:rPr lang="zh-TW" altLang="en-US" sz="2000" kern="0" dirty="0">
                <a:ea typeface="標楷體" pitchFamily="65" charset="-120"/>
              </a:rPr>
              <a:t>，遣驍騎將軍</a:t>
            </a:r>
            <a:r>
              <a:rPr lang="zh-TW" altLang="en-US" sz="2000" u="sng" kern="0" dirty="0">
                <a:ea typeface="標楷體" pitchFamily="65" charset="-120"/>
              </a:rPr>
              <a:t>呂光</a:t>
            </a:r>
            <a:r>
              <a:rPr lang="zh-TW" altLang="en-US" sz="2000" kern="0" dirty="0">
                <a:ea typeface="標楷體" pitchFamily="65" charset="-120"/>
              </a:rPr>
              <a:t>討筏龜茲，</a:t>
            </a:r>
            <a:r>
              <a:rPr lang="zh-TW" altLang="en-US" sz="2000" u="sng" kern="0" dirty="0">
                <a:ea typeface="標楷體" pitchFamily="65" charset="-120"/>
              </a:rPr>
              <a:t>呂光</a:t>
            </a:r>
            <a:r>
              <a:rPr lang="zh-TW" altLang="en-US" sz="2000" kern="0" dirty="0">
                <a:ea typeface="標楷體" pitchFamily="65" charset="-120"/>
              </a:rPr>
              <a:t>獲了</a:t>
            </a:r>
            <a:r>
              <a:rPr lang="zh-TW" altLang="en-US" sz="2000" u="sng" kern="0" dirty="0">
                <a:ea typeface="標楷體" pitchFamily="65" charset="-120"/>
              </a:rPr>
              <a:t>鳩摩羅什</a:t>
            </a:r>
            <a:r>
              <a:rPr lang="zh-TW" altLang="en-US" sz="2000" kern="0" dirty="0">
                <a:ea typeface="標楷體" pitchFamily="65" charset="-120"/>
              </a:rPr>
              <a:t>，班師回到涼州，得到</a:t>
            </a:r>
            <a:r>
              <a:rPr lang="zh-TW" altLang="en-US" sz="2000" u="sng" kern="0" dirty="0">
                <a:ea typeface="標楷體" pitchFamily="65" charset="-120"/>
              </a:rPr>
              <a:t>符堅</a:t>
            </a:r>
            <a:r>
              <a:rPr lang="zh-TW" altLang="en-US" sz="2000" kern="0" dirty="0">
                <a:ea typeface="標楷體" pitchFamily="65" charset="-120"/>
              </a:rPr>
              <a:t>的敗報，自己就在涼州擁兵獨立。</a:t>
            </a:r>
            <a:br>
              <a:rPr lang="zh-TW" altLang="en-US" sz="2000" kern="0" dirty="0">
                <a:ea typeface="標楷體" pitchFamily="65" charset="-120"/>
              </a:rPr>
            </a:br>
            <a:r>
              <a:rPr lang="zh-TW" altLang="en-US" sz="2000" kern="0" dirty="0">
                <a:ea typeface="標楷體" pitchFamily="65" charset="-120"/>
              </a:rPr>
              <a:t>之後，後秦主</a:t>
            </a:r>
            <a:r>
              <a:rPr lang="zh-TW" altLang="en-US" sz="2000" u="sng" kern="0" dirty="0">
                <a:ea typeface="標楷體" pitchFamily="65" charset="-120"/>
              </a:rPr>
              <a:t>姚萇</a:t>
            </a:r>
            <a:r>
              <a:rPr lang="zh-TW" altLang="en-US" sz="2000" kern="0" dirty="0">
                <a:ea typeface="標楷體" pitchFamily="65" charset="-120"/>
              </a:rPr>
              <a:t>之子</a:t>
            </a:r>
            <a:r>
              <a:rPr lang="zh-TW" altLang="en-US" sz="2000" u="sng" kern="0" dirty="0">
                <a:ea typeface="標楷體" pitchFamily="65" charset="-120"/>
              </a:rPr>
              <a:t>姚興</a:t>
            </a:r>
            <a:r>
              <a:rPr lang="zh-TW" altLang="en-US" sz="2000" kern="0" dirty="0">
                <a:ea typeface="標楷體" pitchFamily="65" charset="-120"/>
              </a:rPr>
              <a:t>，遣師伐涼，滅</a:t>
            </a:r>
            <a:r>
              <a:rPr lang="zh-TW" altLang="en-US" sz="2000" u="sng" kern="0" dirty="0">
                <a:ea typeface="標楷體" pitchFamily="65" charset="-120"/>
              </a:rPr>
              <a:t>呂光</a:t>
            </a:r>
            <a:r>
              <a:rPr lang="zh-TW" altLang="en-US" sz="2000" kern="0" dirty="0">
                <a:ea typeface="標楷體" pitchFamily="65" charset="-120"/>
              </a:rPr>
              <a:t>，帶</a:t>
            </a:r>
            <a:r>
              <a:rPr lang="zh-TW" altLang="en-US" sz="2000" u="sng" kern="0" dirty="0">
                <a:ea typeface="標楷體" pitchFamily="65" charset="-120"/>
              </a:rPr>
              <a:t>鳩摩羅什</a:t>
            </a:r>
            <a:r>
              <a:rPr lang="zh-TW" altLang="en-US" sz="2000" kern="0" dirty="0">
                <a:ea typeface="標楷體" pitchFamily="65" charset="-120"/>
              </a:rPr>
              <a:t>回到長安，以國賓禮遇，在西明園及逍遙園譯經。</a:t>
            </a:r>
            <a:br>
              <a:rPr lang="zh-TW" altLang="en-US" sz="2000" kern="0" dirty="0">
                <a:ea typeface="標楷體" pitchFamily="65" charset="-120"/>
              </a:rPr>
            </a:br>
            <a:r>
              <a:rPr lang="zh-TW" altLang="en-US" sz="2000" kern="0" dirty="0">
                <a:ea typeface="標楷體" pitchFamily="65" charset="-120"/>
              </a:rPr>
              <a:t>譯經、律、論、凡</a:t>
            </a:r>
            <a:r>
              <a:rPr lang="en-US" altLang="zh-TW" sz="2000" kern="0" dirty="0">
                <a:ea typeface="標楷體" pitchFamily="65" charset="-120"/>
              </a:rPr>
              <a:t>74</a:t>
            </a:r>
            <a:r>
              <a:rPr lang="zh-TW" altLang="en-US" sz="2000" kern="0" dirty="0">
                <a:ea typeface="標楷體" pitchFamily="65" charset="-120"/>
              </a:rPr>
              <a:t>部，</a:t>
            </a:r>
            <a:r>
              <a:rPr lang="en-US" altLang="zh-TW" sz="2000" kern="0" dirty="0">
                <a:ea typeface="標楷體" pitchFamily="65" charset="-120"/>
              </a:rPr>
              <a:t>380</a:t>
            </a:r>
            <a:r>
              <a:rPr lang="zh-TW" altLang="en-US" sz="2000" kern="0" dirty="0">
                <a:ea typeface="標楷體" pitchFamily="65" charset="-120"/>
              </a:rPr>
              <a:t>卷。後秦弘始</a:t>
            </a:r>
            <a:r>
              <a:rPr lang="en-US" altLang="zh-TW" sz="2000" kern="0" dirty="0">
                <a:ea typeface="標楷體" pitchFamily="65" charset="-120"/>
              </a:rPr>
              <a:t>15</a:t>
            </a:r>
            <a:r>
              <a:rPr lang="zh-TW" altLang="en-US" sz="2000" kern="0" dirty="0">
                <a:ea typeface="標楷體" pitchFamily="65" charset="-120"/>
              </a:rPr>
              <a:t>年死於長安大寺，時年</a:t>
            </a:r>
            <a:r>
              <a:rPr lang="en-US" altLang="zh-TW" sz="2000" kern="0" dirty="0">
                <a:ea typeface="標楷體" pitchFamily="65" charset="-120"/>
              </a:rPr>
              <a:t>74</a:t>
            </a:r>
            <a:r>
              <a:rPr lang="zh-TW" altLang="en-US" sz="2000" kern="0" dirty="0">
                <a:ea typeface="標楷體" pitchFamily="65" charset="-120"/>
              </a:rPr>
              <a:t>歲。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9552" y="1412776"/>
            <a:ext cx="8208912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「須菩提！於意云何？汝等勿謂如來作是念：</a:t>
            </a:r>
            <a:r>
              <a:rPr lang="en-US" altLang="zh-TW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『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我當度眾生。</a:t>
            </a:r>
            <a:r>
              <a:rPr lang="en-US" altLang="zh-TW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』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須菩提！莫作是念！何以故？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實無有眾生如來度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者。若有眾生如來度者，如來即有我、人、眾生、壽者。須菩提！</a:t>
            </a:r>
            <a:r>
              <a:rPr lang="zh-TW" altLang="en-US" sz="3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如來說有我者，則非有我，而凡夫之人，以為有我。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須菩提！凡夫者，如來說則非凡夫，是名凡夫。」</a:t>
            </a:r>
          </a:p>
        </p:txBody>
      </p:sp>
      <p:sp>
        <p:nvSpPr>
          <p:cNvPr id="3" name="矩形 2"/>
          <p:cNvSpPr/>
          <p:nvPr/>
        </p:nvSpPr>
        <p:spPr>
          <a:xfrm>
            <a:off x="2411760" y="561976"/>
            <a:ext cx="43059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化無所化分  第二十五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1907704" y="4823239"/>
            <a:ext cx="5544617" cy="1380754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有我 </a:t>
            </a:r>
            <a:r>
              <a:rPr lang="en-US" altLang="zh-TW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我相 </a:t>
            </a:r>
            <a:r>
              <a:rPr lang="en-US" altLang="zh-TW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假相、假我</a:t>
            </a:r>
            <a:r>
              <a:rPr lang="en-US" altLang="zh-TW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凡夫將「假我」當成「真我」</a:t>
            </a:r>
            <a:endParaRPr lang="en-US" altLang="zh-TW" sz="2400" b="1" dirty="0">
              <a:solidFill>
                <a:srgbClr val="0000CC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凡夫的「真我」即是「如來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(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本來面目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)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」</a:t>
            </a:r>
            <a:endParaRPr lang="en-US" altLang="zh-TW" sz="24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344412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9552" y="1412776"/>
            <a:ext cx="820891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三輪體空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～ 能度人之我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～ 所度之眾生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～ 度化這件事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第二十一分 無法可說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第二十二分 無法可得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第二十五分 無眾生可度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411760" y="561976"/>
            <a:ext cx="43059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化無所化分  第二十五</a:t>
            </a:r>
          </a:p>
        </p:txBody>
      </p:sp>
    </p:spTree>
    <p:extLst>
      <p:ext uri="{BB962C8B-B14F-4D97-AF65-F5344CB8AC3E}">
        <p14:creationId xmlns:p14="http://schemas.microsoft.com/office/powerpoint/2010/main" val="83167579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7544" y="1484784"/>
            <a:ext cx="820891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「須菩提！於意云何？可以三十二相觀如來不？」須菩提言：「如是！如是！以三十二相觀如來。」佛言：「須菩提！</a:t>
            </a:r>
            <a:r>
              <a:rPr lang="zh-TW" altLang="en-US" sz="3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若以三十二相觀如來者，轉輪聖王</a:t>
            </a:r>
            <a:r>
              <a:rPr lang="zh-TW" altLang="en-US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擁有極大福德，得以統治天下化育眾生，被世人尊敬</a:t>
            </a:r>
            <a:r>
              <a:rPr lang="zh-TW" altLang="en-US" sz="3000" b="1" dirty="0">
                <a:solidFill>
                  <a:srgbClr val="0000CC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即是如來。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」須菩提白佛言：「世尊！如我解佛所說義，不應以三十二相觀如來。」爾時，世尊而說偈言：「</a:t>
            </a:r>
            <a:r>
              <a:rPr lang="zh-TW" altLang="en-US" sz="30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若以色見我，以音聲求我，是人行邪道，不能見如來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。」</a:t>
            </a:r>
          </a:p>
        </p:txBody>
      </p:sp>
      <p:sp>
        <p:nvSpPr>
          <p:cNvPr id="3" name="矩形 2"/>
          <p:cNvSpPr/>
          <p:nvPr/>
        </p:nvSpPr>
        <p:spPr>
          <a:xfrm>
            <a:off x="2411760" y="465159"/>
            <a:ext cx="43059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dirty="0">
                <a:solidFill>
                  <a:srgbClr val="0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法身非相分  第二十六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539552" y="5446850"/>
            <a:ext cx="6192688" cy="93447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見「如來」</a:t>
            </a:r>
            <a:r>
              <a:rPr lang="en-US" altLang="zh-TW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現本來面目</a:t>
            </a:r>
            <a:endParaRPr lang="en-US" altLang="zh-TW" sz="2400" b="1" dirty="0">
              <a:solidFill>
                <a:srgbClr val="C000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66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眾生外染塵垢，烏雲蔽日，不能現本來面目。</a:t>
            </a:r>
            <a:endParaRPr lang="en-US" altLang="zh-TW" sz="2400" b="1" dirty="0">
              <a:solidFill>
                <a:srgbClr val="006600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351842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7544" y="1484784"/>
            <a:ext cx="8208912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不可以身相“</a:t>
            </a:r>
            <a:r>
              <a:rPr lang="zh-TW" altLang="en-US" sz="30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見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”如來 （第五分）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不可以三十二相“</a:t>
            </a:r>
            <a:r>
              <a:rPr lang="zh-TW" altLang="en-US" sz="30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見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”如來 （第十三分）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如來不應以具足色身“</a:t>
            </a:r>
            <a:r>
              <a:rPr lang="zh-TW" altLang="en-US" sz="30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見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”。如來不應以具足諸相“</a:t>
            </a:r>
            <a:r>
              <a:rPr lang="zh-TW" altLang="en-US" sz="30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見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”（第二十分）</a:t>
            </a:r>
            <a:endParaRPr lang="en-US" altLang="zh-TW" sz="3000" b="1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不應以三十二相“</a:t>
            </a:r>
            <a:r>
              <a:rPr lang="zh-TW" altLang="en-US" sz="3000" b="1" dirty="0">
                <a:solidFill>
                  <a:srgbClr val="FF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觀</a:t>
            </a:r>
            <a:r>
              <a:rPr lang="zh-TW" altLang="en-US" sz="3000" b="1" dirty="0">
                <a:latin typeface="KaiTi" panose="02010609060101010101" pitchFamily="49" charset="-122"/>
                <a:ea typeface="KaiTi" panose="02010609060101010101" pitchFamily="49" charset="-122"/>
              </a:rPr>
              <a:t>”如來 （第二十六分）</a:t>
            </a:r>
          </a:p>
        </p:txBody>
      </p:sp>
      <p:sp>
        <p:nvSpPr>
          <p:cNvPr id="3" name="矩形 2"/>
          <p:cNvSpPr/>
          <p:nvPr/>
        </p:nvSpPr>
        <p:spPr>
          <a:xfrm>
            <a:off x="2411760" y="465159"/>
            <a:ext cx="43059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dirty="0">
                <a:solidFill>
                  <a:srgbClr val="000000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法身非相分  第二十六</a:t>
            </a:r>
          </a:p>
        </p:txBody>
      </p:sp>
    </p:spTree>
    <p:extLst>
      <p:ext uri="{BB962C8B-B14F-4D97-AF65-F5344CB8AC3E}">
        <p14:creationId xmlns:p14="http://schemas.microsoft.com/office/powerpoint/2010/main" val="48216903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95536" y="1340768"/>
            <a:ext cx="828092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「須菩提！汝若作是念，</a:t>
            </a:r>
            <a:r>
              <a:rPr lang="zh-TW" altLang="en-US" sz="30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如來不以具足相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故，得阿耨多羅三藐三菩提。」須菩提！莫作是念：</a:t>
            </a:r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『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如來不以具足相故，得阿耨多羅三藐三菩提。</a:t>
            </a:r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』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須菩提！汝若作是念，發阿耨多羅三藐三菩提心者，說諸法斷滅。莫作是念！何以故？</a:t>
            </a:r>
            <a:r>
              <a:rPr lang="zh-TW" altLang="en-US" sz="3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發阿耨多羅三藐三菩提心者，於法不說斷滅相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。」</a:t>
            </a:r>
          </a:p>
        </p:txBody>
      </p:sp>
      <p:sp>
        <p:nvSpPr>
          <p:cNvPr id="3" name="矩形 2"/>
          <p:cNvSpPr/>
          <p:nvPr/>
        </p:nvSpPr>
        <p:spPr>
          <a:xfrm>
            <a:off x="2594124" y="405489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u="sng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無斷無滅分  第二十七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1727684" y="4653136"/>
            <a:ext cx="5616624" cy="93447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眾生 著於「有」</a:t>
            </a:r>
            <a:r>
              <a:rPr lang="en-US" altLang="zh-TW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為外物所牽絆。</a:t>
            </a:r>
            <a:endParaRPr lang="en-US" altLang="zh-TW" sz="2400" b="1" dirty="0">
              <a:solidFill>
                <a:srgbClr val="0066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羅漢 著於「空」</a:t>
            </a:r>
            <a:r>
              <a:rPr lang="en-US" altLang="zh-TW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斷滅 </a:t>
            </a:r>
            <a:r>
              <a:rPr lang="en-US" altLang="zh-TW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否定一切的有</a:t>
            </a:r>
            <a:r>
              <a:rPr lang="en-US" altLang="zh-TW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3621040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3011" name="Rectangle 2"/>
          <p:cNvSpPr>
            <a:spLocks noChangeArrowheads="1"/>
          </p:cNvSpPr>
          <p:nvPr/>
        </p:nvSpPr>
        <p:spPr bwMode="auto">
          <a:xfrm>
            <a:off x="179388" y="150813"/>
            <a:ext cx="8856662" cy="3062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zh-TW" altLang="en-US" sz="2800">
                <a:solidFill>
                  <a:srgbClr val="FFFFFF"/>
                </a:solidFill>
                <a:latin typeface="標楷體" pitchFamily="65" charset="-120"/>
                <a:ea typeface="標楷體" pitchFamily="65" charset="-120"/>
              </a:rPr>
              <a:t>眾生</a:t>
            </a:r>
            <a:r>
              <a:rPr lang="en-US" altLang="zh-TW" sz="2800">
                <a:solidFill>
                  <a:srgbClr val="FFFFFF"/>
                </a:solidFill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sz="2800">
                <a:solidFill>
                  <a:srgbClr val="FFFFFF"/>
                </a:solidFill>
                <a:latin typeface="標楷體" pitchFamily="65" charset="-120"/>
                <a:ea typeface="標楷體" pitchFamily="65" charset="-120"/>
              </a:rPr>
              <a:t>生</a:t>
            </a:r>
            <a:r>
              <a:rPr lang="en-US" altLang="zh-TW" sz="2800">
                <a:solidFill>
                  <a:srgbClr val="FFFFFF"/>
                </a:solidFill>
                <a:latin typeface="標楷體" pitchFamily="65" charset="-120"/>
                <a:ea typeface="標楷體" pitchFamily="65" charset="-120"/>
              </a:rPr>
              <a:t>/</a:t>
            </a:r>
            <a:r>
              <a:rPr lang="zh-TW" altLang="en-US" sz="2800">
                <a:solidFill>
                  <a:srgbClr val="FFFFFF"/>
                </a:solidFill>
                <a:latin typeface="標楷體" pitchFamily="65" charset="-120"/>
                <a:ea typeface="標楷體" pitchFamily="65" charset="-120"/>
              </a:rPr>
              <a:t>死</a:t>
            </a:r>
            <a:r>
              <a:rPr lang="en-US" altLang="zh-TW" sz="2800">
                <a:solidFill>
                  <a:srgbClr val="FFFFFF"/>
                </a:solidFill>
                <a:latin typeface="標楷體" pitchFamily="65" charset="-120"/>
                <a:ea typeface="標楷體" pitchFamily="65" charset="-120"/>
              </a:rPr>
              <a:t>)</a:t>
            </a:r>
            <a:r>
              <a:rPr lang="zh-TW" altLang="en-US" sz="2800">
                <a:solidFill>
                  <a:srgbClr val="FFFFFF"/>
                </a:solidFill>
                <a:latin typeface="標楷體" pitchFamily="65" charset="-120"/>
                <a:ea typeface="標楷體" pitchFamily="65" charset="-120"/>
              </a:rPr>
              <a:t>－輪迴轉世之隨波逐流（隨業往生）</a:t>
            </a:r>
            <a:endParaRPr lang="en-US" altLang="zh-TW" sz="2800">
              <a:solidFill>
                <a:srgbClr val="FFFFFF"/>
              </a:solidFill>
              <a:latin typeface="標楷體" pitchFamily="65" charset="-120"/>
              <a:ea typeface="標楷體" pitchFamily="65" charset="-120"/>
            </a:endParaRPr>
          </a:p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zh-TW" altLang="en-US" sz="2800">
                <a:solidFill>
                  <a:srgbClr val="FFFFFF"/>
                </a:solidFill>
                <a:latin typeface="標楷體" pitchFamily="65" charset="-120"/>
                <a:ea typeface="標楷體" pitchFamily="65" charset="-120"/>
              </a:rPr>
              <a:t>             取相、著有</a:t>
            </a:r>
            <a:endParaRPr lang="zh-TW" altLang="en-US" sz="2800">
              <a:solidFill>
                <a:srgbClr val="FFFFFF"/>
              </a:solidFill>
              <a:latin typeface="Times New Roman" pitchFamily="18" charset="0"/>
              <a:ea typeface="標楷體" pitchFamily="65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</a:pPr>
            <a:r>
              <a:rPr lang="zh-TW" altLang="en-US" sz="2800">
                <a:solidFill>
                  <a:srgbClr val="CCFFFF"/>
                </a:solidFill>
                <a:latin typeface="標楷體" pitchFamily="65" charset="-120"/>
                <a:ea typeface="標楷體" pitchFamily="65" charset="-120"/>
              </a:rPr>
              <a:t>羅漢</a:t>
            </a:r>
            <a:r>
              <a:rPr lang="en-US" altLang="zh-TW" sz="2800">
                <a:solidFill>
                  <a:srgbClr val="CCFFFF"/>
                </a:solidFill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sz="2800">
                <a:solidFill>
                  <a:srgbClr val="CCFFFF"/>
                </a:solidFill>
                <a:latin typeface="標楷體" pitchFamily="65" charset="-120"/>
                <a:ea typeface="標楷體" pitchFamily="65" charset="-120"/>
              </a:rPr>
              <a:t>生死</a:t>
            </a:r>
            <a:r>
              <a:rPr lang="en-US" altLang="zh-TW" sz="2800">
                <a:solidFill>
                  <a:srgbClr val="CCFFFF"/>
                </a:solidFill>
                <a:latin typeface="標楷體" pitchFamily="65" charset="-120"/>
                <a:ea typeface="標楷體" pitchFamily="65" charset="-120"/>
              </a:rPr>
              <a:t>/</a:t>
            </a:r>
            <a:r>
              <a:rPr lang="zh-TW" altLang="en-US" sz="2800">
                <a:solidFill>
                  <a:srgbClr val="CCFFFF"/>
                </a:solidFill>
                <a:latin typeface="標楷體" pitchFamily="65" charset="-120"/>
                <a:ea typeface="標楷體" pitchFamily="65" charset="-120"/>
              </a:rPr>
              <a:t>涅槃</a:t>
            </a:r>
            <a:r>
              <a:rPr lang="en-US" altLang="zh-TW" sz="2800">
                <a:solidFill>
                  <a:srgbClr val="CCFFFF"/>
                </a:solidFill>
                <a:latin typeface="標楷體" pitchFamily="65" charset="-120"/>
                <a:ea typeface="標楷體" pitchFamily="65" charset="-120"/>
              </a:rPr>
              <a:t>)</a:t>
            </a:r>
            <a:r>
              <a:rPr lang="zh-TW" altLang="en-US" sz="2800">
                <a:solidFill>
                  <a:srgbClr val="CCFFFF"/>
                </a:solidFill>
                <a:latin typeface="標楷體" pitchFamily="65" charset="-120"/>
                <a:ea typeface="標楷體" pitchFamily="65" charset="-120"/>
              </a:rPr>
              <a:t>－斷離世間之出世（了業懼生）</a:t>
            </a:r>
            <a:endParaRPr lang="en-US" altLang="zh-TW" sz="2800">
              <a:solidFill>
                <a:srgbClr val="CCFFFF"/>
              </a:solidFill>
              <a:latin typeface="標楷體" pitchFamily="65" charset="-120"/>
              <a:ea typeface="標楷體" pitchFamily="65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</a:pPr>
            <a:r>
              <a:rPr lang="zh-TW" altLang="en-US" sz="2800">
                <a:solidFill>
                  <a:srgbClr val="CCFFFF"/>
                </a:solidFill>
                <a:latin typeface="標楷體" pitchFamily="65" charset="-120"/>
                <a:ea typeface="標楷體" pitchFamily="65" charset="-120"/>
              </a:rPr>
              <a:t>                 取非相、著空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</a:pPr>
            <a:r>
              <a:rPr lang="zh-TW" altLang="en-US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菩薩</a:t>
            </a:r>
            <a:r>
              <a:rPr lang="en-US" altLang="zh-TW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生死即涅槃</a:t>
            </a:r>
            <a:r>
              <a:rPr lang="en-US" altLang="zh-TW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)</a:t>
            </a:r>
            <a:r>
              <a:rPr lang="zh-TW" altLang="en-US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－紅塵來去之自主（隨緣自在）</a:t>
            </a:r>
            <a:endParaRPr lang="en-US" altLang="zh-TW" sz="2800">
              <a:solidFill>
                <a:srgbClr val="FFFF00"/>
              </a:solidFill>
              <a:latin typeface="標楷體" pitchFamily="65" charset="-120"/>
              <a:ea typeface="標楷體" pitchFamily="65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</a:pPr>
            <a:r>
              <a:rPr lang="zh-TW" altLang="en-US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                  不取相</a:t>
            </a:r>
            <a:r>
              <a:rPr lang="en-US" altLang="zh-TW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法</a:t>
            </a:r>
            <a:r>
              <a:rPr lang="en-US" altLang="zh-TW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)</a:t>
            </a:r>
            <a:r>
              <a:rPr lang="zh-TW" altLang="en-US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、不與非相</a:t>
            </a:r>
            <a:r>
              <a:rPr lang="en-US" altLang="zh-TW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(</a:t>
            </a:r>
            <a:r>
              <a:rPr lang="zh-TW" altLang="en-US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法</a:t>
            </a:r>
            <a:r>
              <a:rPr lang="en-US" altLang="zh-TW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)</a:t>
            </a:r>
            <a:r>
              <a:rPr lang="zh-TW" altLang="en-US" sz="2800">
                <a:solidFill>
                  <a:srgbClr val="FFFF00"/>
                </a:solidFill>
                <a:latin typeface="標楷體" pitchFamily="65" charset="-120"/>
                <a:ea typeface="標楷體" pitchFamily="65" charset="-120"/>
              </a:rPr>
              <a:t>、不著</a:t>
            </a:r>
          </a:p>
        </p:txBody>
      </p:sp>
    </p:spTree>
    <p:extLst>
      <p:ext uri="{BB962C8B-B14F-4D97-AF65-F5344CB8AC3E}">
        <p14:creationId xmlns:p14="http://schemas.microsoft.com/office/powerpoint/2010/main" val="189895198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39552" y="1450861"/>
            <a:ext cx="799288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須菩提！若菩薩以滿恆河沙等世界七寶，持用布施。若復有人，知一切法無我，得成於忍。此菩薩勝前菩薩所得功德。何以故？須菩提！以諸菩薩不受福德故。」須菩提白佛言：「世尊！云何菩薩，不受福德？」「須菩提！</a:t>
            </a:r>
            <a:r>
              <a:rPr lang="zh-TW" altLang="en-US" sz="3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菩薩所作福德，不應貪著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，是故說不受福德。」</a:t>
            </a:r>
          </a:p>
        </p:txBody>
      </p:sp>
      <p:sp>
        <p:nvSpPr>
          <p:cNvPr id="3" name="矩形 2"/>
          <p:cNvSpPr/>
          <p:nvPr/>
        </p:nvSpPr>
        <p:spPr>
          <a:xfrm>
            <a:off x="2627784" y="404664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u="sng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不受不貪分  第二十八</a:t>
            </a:r>
          </a:p>
        </p:txBody>
      </p:sp>
    </p:spTree>
    <p:extLst>
      <p:ext uri="{BB962C8B-B14F-4D97-AF65-F5344CB8AC3E}">
        <p14:creationId xmlns:p14="http://schemas.microsoft.com/office/powerpoint/2010/main" val="417313340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11560" y="1556792"/>
            <a:ext cx="799288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「須菩提！若有人言：</a:t>
            </a:r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『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如來若來、若去；若坐、若臥。</a:t>
            </a:r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』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是人不解我所說義。何以故？如來者，</a:t>
            </a:r>
            <a:r>
              <a:rPr lang="zh-TW" altLang="en-US" sz="3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無所從來，亦無所去，故名如來。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」</a:t>
            </a:r>
          </a:p>
        </p:txBody>
      </p:sp>
      <p:sp>
        <p:nvSpPr>
          <p:cNvPr id="3" name="矩形 2"/>
          <p:cNvSpPr/>
          <p:nvPr/>
        </p:nvSpPr>
        <p:spPr>
          <a:xfrm>
            <a:off x="2427823" y="553027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u="sng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威儀寂靜分  第二十九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2267744" y="3707198"/>
            <a:ext cx="4032448" cy="93447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6600"/>
                </a:solidFill>
                <a:latin typeface="微軟正黑體" pitchFamily="34" charset="-120"/>
                <a:ea typeface="微軟正黑體" pitchFamily="34" charset="-120"/>
              </a:rPr>
              <a:t>色身 </a:t>
            </a:r>
            <a:r>
              <a:rPr lang="en-US" altLang="zh-TW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006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有來、去、坐、臥。</a:t>
            </a:r>
            <a:endParaRPr lang="en-US" altLang="zh-TW" sz="2400" b="1" dirty="0">
              <a:solidFill>
                <a:srgbClr val="006600"/>
              </a:solidFill>
              <a:latin typeface="微軟正黑體" pitchFamily="34" charset="-120"/>
              <a:ea typeface="微軟正黑體" pitchFamily="34" charset="-120"/>
            </a:endParaRP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法身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如來、如如不動。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9365561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62320" y="1196752"/>
            <a:ext cx="8208912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須菩提！若善男子、善女人，以三千大千世界碎為微塵；於意云何？是微塵眾，寧為多不？」須菩提言：「甚多。世尊！何以故？若是微塵眾實有者，佛則不說是微塵眾。所以者何？佛說微塵眾，即非微塵眾，是名微塵眾。世尊！如來所說三千大千世界，則非世界，是名世界。何以故？若世界實有者，即是一合相；如來說一合相，則非一合相，是名一合相。」「須菩提！一合相者，則是不可說，</a:t>
            </a:r>
            <a:r>
              <a:rPr lang="zh-TW" altLang="en-US" sz="30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但凡夫之人，貪著其事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。」</a:t>
            </a:r>
          </a:p>
        </p:txBody>
      </p:sp>
      <p:sp>
        <p:nvSpPr>
          <p:cNvPr id="3" name="矩形 2"/>
          <p:cNvSpPr/>
          <p:nvPr/>
        </p:nvSpPr>
        <p:spPr>
          <a:xfrm>
            <a:off x="2627784" y="260648"/>
            <a:ext cx="38779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u="sng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一合理相分  第三十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4067944" y="5479341"/>
            <a:ext cx="2016224" cy="488201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0000CC"/>
                </a:solidFill>
                <a:latin typeface="微軟正黑體" pitchFamily="34" charset="-120"/>
                <a:ea typeface="微軟正黑體" pitchFamily="34" charset="-120"/>
              </a:rPr>
              <a:t>於外相起分別</a:t>
            </a:r>
            <a:endParaRPr lang="en-US" altLang="zh-TW" sz="2400" b="1" dirty="0">
              <a:solidFill>
                <a:srgbClr val="0000CC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997A40-CDEF-4673-AB1E-FCDB0A807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27718" y="4167119"/>
            <a:ext cx="3973468" cy="2553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551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57324" y="1412776"/>
            <a:ext cx="84249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「須菩提！若人言：</a:t>
            </a:r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『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佛說我見、人見、眾生見、壽者見。</a:t>
            </a:r>
            <a:r>
              <a:rPr lang="en-US" altLang="zh-TW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』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須菩提！於意云何？是人解我所說義不？」「不也，世尊！是人不解如來所說義。何以故？世尊說我見、</a:t>
            </a:r>
            <a:r>
              <a:rPr lang="zh-TW" altLang="en-US" sz="30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人見、眾生見、壽者見，即非我見、人見、眾生見、壽者見，是名我見、人見、眾生見、壽者見。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」「須菩提！發阿耨多羅三藐三菩提心者，於一切法，應如是知、如是見、如是信解，</a:t>
            </a:r>
            <a:r>
              <a:rPr lang="zh-TW" altLang="en-US" sz="3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不生法相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。須菩提！所言</a:t>
            </a:r>
            <a:r>
              <a:rPr lang="zh-TW" altLang="en-US" sz="30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法相者，如來說即非法相，是名法相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。」</a:t>
            </a:r>
          </a:p>
        </p:txBody>
      </p:sp>
      <p:sp>
        <p:nvSpPr>
          <p:cNvPr id="3" name="矩形 2"/>
          <p:cNvSpPr/>
          <p:nvPr/>
        </p:nvSpPr>
        <p:spPr>
          <a:xfrm>
            <a:off x="2443887" y="476671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u="sng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知見不生分  第三十一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457324" y="5733256"/>
            <a:ext cx="8507164" cy="488201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72000" tIns="72000" rIns="36000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非法相 </a:t>
            </a:r>
            <a:r>
              <a:rPr lang="en-US" altLang="zh-TW" sz="24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sz="2400" b="1" dirty="0">
                <a:solidFill>
                  <a:srgbClr val="C00000"/>
                </a:solidFill>
                <a:latin typeface="微軟正黑體" pitchFamily="34" charset="-120"/>
                <a:ea typeface="微軟正黑體" pitchFamily="34" charset="-120"/>
              </a:rPr>
              <a:t> 眾生四相是虛幻假相，所以也沒有所謂修行的法相。</a:t>
            </a:r>
            <a:endParaRPr lang="en-US" altLang="zh-TW" sz="2400" b="1" dirty="0">
              <a:solidFill>
                <a:srgbClr val="C00000"/>
              </a:solidFill>
              <a:latin typeface="微軟正黑體" pitchFamily="34" charset="-120"/>
              <a:ea typeface="微軟正黑體" pitchFamily="34" charset="-12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CC1DA0-481F-405C-B927-ECE0D43D5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48880" y="3068961"/>
            <a:ext cx="3665208" cy="252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541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Rectangle 4"/>
          <p:cNvSpPr>
            <a:spLocks noChangeArrowheads="1"/>
          </p:cNvSpPr>
          <p:nvPr/>
        </p:nvSpPr>
        <p:spPr bwMode="auto">
          <a:xfrm>
            <a:off x="250825" y="260350"/>
            <a:ext cx="8893175" cy="602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130000"/>
              </a:lnSpc>
              <a:spcAft>
                <a:spcPct val="40000"/>
              </a:spcAft>
              <a:defRPr/>
            </a:pPr>
            <a:r>
              <a:rPr lang="zh-TW" altLang="en-US" sz="3600" b="1" dirty="0">
                <a:solidFill>
                  <a:srgbClr val="3333FF"/>
                </a:solidFill>
                <a:latin typeface="Times New Roman" pitchFamily="18" charset="0"/>
                <a:ea typeface="標楷體" pitchFamily="65" charset="-120"/>
              </a:rPr>
              <a:t>金剛般若波羅蜜經</a:t>
            </a:r>
          </a:p>
          <a:p>
            <a:pPr>
              <a:lnSpc>
                <a:spcPct val="130000"/>
              </a:lnSpc>
              <a:defRPr/>
            </a:pPr>
            <a:r>
              <a:rPr lang="zh-TW" altLang="en-US" sz="2800" b="1" dirty="0">
                <a:solidFill>
                  <a:srgbClr val="3333FF"/>
                </a:solidFill>
                <a:latin typeface="Times New Roman" pitchFamily="18" charset="0"/>
                <a:ea typeface="標楷體" pitchFamily="65" charset="-120"/>
              </a:rPr>
              <a:t>經</a:t>
            </a:r>
            <a:r>
              <a:rPr lang="zh-TW" altLang="en-US" sz="2800" dirty="0">
                <a:ea typeface="標楷體" pitchFamily="65" charset="-120"/>
              </a:rPr>
              <a:t>－常而不變的道理；道路；串。</a:t>
            </a:r>
            <a:endParaRPr lang="zh-TW" altLang="en-US" sz="1200" dirty="0">
              <a:ea typeface="標楷體" pitchFamily="65" charset="-120"/>
            </a:endParaRPr>
          </a:p>
          <a:p>
            <a:pPr>
              <a:lnSpc>
                <a:spcPct val="130000"/>
              </a:lnSpc>
              <a:defRPr/>
            </a:pPr>
            <a:r>
              <a:rPr lang="zh-TW" altLang="en-US" sz="1200" dirty="0">
                <a:solidFill>
                  <a:srgbClr val="3333FF"/>
                </a:solidFill>
                <a:latin typeface="Times New Roman" pitchFamily="18" charset="0"/>
                <a:ea typeface="標楷體" pitchFamily="65" charset="-120"/>
              </a:rPr>
              <a:t>                                                                      </a:t>
            </a:r>
            <a:endParaRPr lang="zh-TW" altLang="en-US" sz="1200" u="sng" dirty="0">
              <a:solidFill>
                <a:srgbClr val="A5002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ea typeface="標楷體" pitchFamily="65" charset="-120"/>
            </a:endParaRPr>
          </a:p>
          <a:p>
            <a:pPr>
              <a:lnSpc>
                <a:spcPct val="130000"/>
              </a:lnSpc>
              <a:defRPr/>
            </a:pPr>
            <a:r>
              <a:rPr lang="zh-TW" altLang="en-US" sz="2800" b="1" dirty="0">
                <a:solidFill>
                  <a:srgbClr val="3333FF"/>
                </a:solidFill>
                <a:latin typeface="Times New Roman" pitchFamily="18" charset="0"/>
                <a:ea typeface="標楷體" pitchFamily="65" charset="-120"/>
              </a:rPr>
              <a:t>金剛</a:t>
            </a:r>
            <a:r>
              <a:rPr lang="zh-TW" altLang="en-US" sz="2800" dirty="0">
                <a:ea typeface="標楷體" pitchFamily="65" charset="-120"/>
              </a:rPr>
              <a:t>－自性不壞、光明。</a:t>
            </a:r>
            <a:endParaRPr lang="zh-TW" altLang="en-US" sz="2800" dirty="0">
              <a:solidFill>
                <a:srgbClr val="A5002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ea typeface="標楷體" pitchFamily="65" charset="-120"/>
            </a:endParaRPr>
          </a:p>
          <a:p>
            <a:pPr>
              <a:lnSpc>
                <a:spcPct val="130000"/>
              </a:lnSpc>
              <a:defRPr/>
            </a:pPr>
            <a:r>
              <a:rPr lang="zh-TW" altLang="en-US" sz="2800" b="1" dirty="0">
                <a:solidFill>
                  <a:srgbClr val="3333FF"/>
                </a:solidFill>
                <a:latin typeface="Times New Roman" pitchFamily="18" charset="0"/>
                <a:ea typeface="標楷體" pitchFamily="65" charset="-120"/>
              </a:rPr>
              <a:t>般若</a:t>
            </a:r>
            <a:r>
              <a:rPr lang="zh-TW" altLang="en-US" sz="2800" dirty="0">
                <a:ea typeface="標楷體" pitchFamily="65" charset="-120"/>
              </a:rPr>
              <a:t>－妙智慧；內明自性、外通事理。</a:t>
            </a:r>
            <a:endParaRPr lang="zh-TW" altLang="en-US" sz="2800" dirty="0">
              <a:solidFill>
                <a:srgbClr val="A5002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ea typeface="標楷體" pitchFamily="65" charset="-120"/>
            </a:endParaRPr>
          </a:p>
          <a:p>
            <a:pPr>
              <a:lnSpc>
                <a:spcPct val="130000"/>
              </a:lnSpc>
              <a:defRPr/>
            </a:pPr>
            <a:r>
              <a:rPr lang="zh-TW" altLang="en-US" sz="2800" b="1" dirty="0">
                <a:solidFill>
                  <a:srgbClr val="3333FF"/>
                </a:solidFill>
                <a:latin typeface="Times New Roman" pitchFamily="18" charset="0"/>
                <a:ea typeface="標楷體" pitchFamily="65" charset="-120"/>
              </a:rPr>
              <a:t>波羅蜜</a:t>
            </a:r>
            <a:r>
              <a:rPr lang="zh-TW" altLang="en-US" sz="2800" dirty="0">
                <a:ea typeface="標楷體" pitchFamily="65" charset="-120"/>
              </a:rPr>
              <a:t>－到彼岸；覺行圓滿。</a:t>
            </a:r>
            <a:endParaRPr lang="zh-TW" altLang="en-US" sz="1600" dirty="0">
              <a:ea typeface="標楷體" pitchFamily="65" charset="-120"/>
            </a:endParaRPr>
          </a:p>
          <a:p>
            <a:pPr>
              <a:lnSpc>
                <a:spcPct val="130000"/>
              </a:lnSpc>
              <a:defRPr/>
            </a:pPr>
            <a:endParaRPr lang="zh-TW" altLang="en-US" sz="1600" dirty="0">
              <a:solidFill>
                <a:srgbClr val="A50021"/>
              </a:solidFill>
              <a:effectLst>
                <a:outerShdw blurRad="38100" dist="38100" dir="2700000" algn="tl">
                  <a:srgbClr val="C0C0C0"/>
                </a:outerShdw>
              </a:effectLst>
              <a:ea typeface="標楷體" pitchFamily="65" charset="-120"/>
            </a:endParaRPr>
          </a:p>
          <a:p>
            <a:pPr>
              <a:lnSpc>
                <a:spcPct val="130000"/>
              </a:lnSpc>
              <a:defRPr/>
            </a:pPr>
            <a:r>
              <a:rPr lang="zh-TW" altLang="en-US" sz="2800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標楷體" pitchFamily="65" charset="-120"/>
              </a:rPr>
              <a:t>                 </a:t>
            </a:r>
            <a:r>
              <a:rPr lang="zh-TW" altLang="en-US" sz="2800" u="sng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ea typeface="標楷體" pitchFamily="65" charset="-120"/>
              </a:rPr>
              <a:t>三身一佛</a:t>
            </a:r>
            <a:endParaRPr lang="zh-TW" altLang="en-US" sz="2800" u="sng" dirty="0">
              <a:solidFill>
                <a:srgbClr val="A50021"/>
              </a:solidFill>
              <a:effectLst>
                <a:outerShdw blurRad="38100" dist="38100" dir="2700000" algn="tl">
                  <a:srgbClr val="C0C0C0"/>
                </a:outerShdw>
              </a:effectLst>
              <a:ea typeface="標楷體" pitchFamily="65" charset="-120"/>
            </a:endParaRPr>
          </a:p>
          <a:p>
            <a:pPr>
              <a:lnSpc>
                <a:spcPct val="130000"/>
              </a:lnSpc>
              <a:defRPr/>
            </a:pPr>
            <a:r>
              <a:rPr lang="zh-TW" altLang="en-US" sz="2800" b="1" dirty="0">
                <a:solidFill>
                  <a:srgbClr val="3333FF"/>
                </a:solidFill>
                <a:latin typeface="Times New Roman" pitchFamily="18" charset="0"/>
                <a:ea typeface="標楷體" pitchFamily="65" charset="-120"/>
              </a:rPr>
              <a:t>金剛</a:t>
            </a:r>
            <a:r>
              <a:rPr lang="zh-TW" altLang="en-US" sz="2800" dirty="0">
                <a:solidFill>
                  <a:srgbClr val="3333FF"/>
                </a:solidFill>
                <a:latin typeface="Times New Roman" pitchFamily="18" charset="0"/>
                <a:ea typeface="標楷體" pitchFamily="65" charset="-120"/>
              </a:rPr>
              <a:t> </a:t>
            </a:r>
            <a:r>
              <a:rPr lang="zh-TW" altLang="en-US" sz="2800" dirty="0">
                <a:ea typeface="標楷體" pitchFamily="65" charset="-120"/>
              </a:rPr>
              <a:t>－   </a:t>
            </a:r>
            <a:r>
              <a:rPr lang="zh-TW" altLang="en-US" sz="2800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標楷體" pitchFamily="65" charset="-120"/>
              </a:rPr>
              <a:t>清淨法身   </a:t>
            </a:r>
            <a:r>
              <a:rPr lang="zh-TW" altLang="en-US" sz="2800" dirty="0">
                <a:effectLst>
                  <a:outerShdw blurRad="38100" dist="38100" dir="2700000" algn="tl">
                    <a:srgbClr val="C0C0C0"/>
                  </a:outerShdw>
                </a:effectLst>
                <a:ea typeface="標楷體" pitchFamily="65" charset="-120"/>
              </a:rPr>
              <a:t>（自性）</a:t>
            </a:r>
            <a:endParaRPr lang="zh-TW" altLang="en-US" sz="2800" dirty="0">
              <a:solidFill>
                <a:srgbClr val="A50021"/>
              </a:solidFill>
              <a:effectLst>
                <a:outerShdw blurRad="38100" dist="38100" dir="2700000" algn="tl">
                  <a:srgbClr val="C0C0C0"/>
                </a:outerShdw>
              </a:effectLst>
              <a:ea typeface="標楷體" pitchFamily="65" charset="-120"/>
            </a:endParaRPr>
          </a:p>
          <a:p>
            <a:pPr>
              <a:lnSpc>
                <a:spcPct val="130000"/>
              </a:lnSpc>
              <a:defRPr/>
            </a:pPr>
            <a:r>
              <a:rPr lang="zh-TW" altLang="en-US" sz="2800" b="1" dirty="0">
                <a:solidFill>
                  <a:srgbClr val="3333FF"/>
                </a:solidFill>
                <a:latin typeface="Times New Roman" pitchFamily="18" charset="0"/>
                <a:ea typeface="標楷體" pitchFamily="65" charset="-120"/>
              </a:rPr>
              <a:t>般若</a:t>
            </a:r>
            <a:r>
              <a:rPr lang="zh-TW" altLang="en-US" sz="2800" dirty="0">
                <a:solidFill>
                  <a:srgbClr val="3333FF"/>
                </a:solidFill>
                <a:latin typeface="Times New Roman" pitchFamily="18" charset="0"/>
                <a:ea typeface="標楷體" pitchFamily="65" charset="-120"/>
              </a:rPr>
              <a:t> </a:t>
            </a:r>
            <a:r>
              <a:rPr lang="zh-TW" altLang="en-US" sz="2800" dirty="0">
                <a:ea typeface="標楷體" pitchFamily="65" charset="-120"/>
              </a:rPr>
              <a:t>－   </a:t>
            </a:r>
            <a:r>
              <a:rPr lang="zh-TW" altLang="en-US" sz="2800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標楷體" pitchFamily="65" charset="-120"/>
              </a:rPr>
              <a:t>圓滿報身   </a:t>
            </a:r>
            <a:r>
              <a:rPr lang="zh-TW" altLang="en-US" sz="2800" dirty="0">
                <a:effectLst>
                  <a:outerShdw blurRad="38100" dist="38100" dir="2700000" algn="tl">
                    <a:srgbClr val="C0C0C0"/>
                  </a:outerShdw>
                </a:effectLst>
                <a:ea typeface="標楷體" pitchFamily="65" charset="-120"/>
              </a:rPr>
              <a:t>（智慧）</a:t>
            </a:r>
            <a:endParaRPr lang="zh-TW" altLang="en-US" sz="2800" dirty="0">
              <a:solidFill>
                <a:srgbClr val="A50021"/>
              </a:solidFill>
              <a:effectLst>
                <a:outerShdw blurRad="38100" dist="38100" dir="2700000" algn="tl">
                  <a:srgbClr val="C0C0C0"/>
                </a:outerShdw>
              </a:effectLst>
              <a:ea typeface="標楷體" pitchFamily="65" charset="-120"/>
            </a:endParaRPr>
          </a:p>
          <a:p>
            <a:pPr>
              <a:lnSpc>
                <a:spcPct val="130000"/>
              </a:lnSpc>
              <a:defRPr/>
            </a:pPr>
            <a:r>
              <a:rPr lang="zh-TW" altLang="en-US" sz="2800" b="1" dirty="0">
                <a:solidFill>
                  <a:srgbClr val="3333FF"/>
                </a:solidFill>
                <a:latin typeface="Times New Roman" pitchFamily="18" charset="0"/>
                <a:ea typeface="標楷體" pitchFamily="65" charset="-120"/>
              </a:rPr>
              <a:t>波羅蜜</a:t>
            </a:r>
            <a:r>
              <a:rPr lang="zh-TW" altLang="en-US" sz="2800" dirty="0">
                <a:ea typeface="標楷體" pitchFamily="65" charset="-120"/>
              </a:rPr>
              <a:t>－</a:t>
            </a:r>
            <a:r>
              <a:rPr lang="zh-TW" altLang="en-US" sz="2800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標楷體" pitchFamily="65" charset="-120"/>
              </a:rPr>
              <a:t>千百億化身</a:t>
            </a:r>
            <a:r>
              <a:rPr lang="zh-TW" altLang="en-US" sz="2800" dirty="0">
                <a:effectLst>
                  <a:outerShdw blurRad="38100" dist="38100" dir="2700000" algn="tl">
                    <a:srgbClr val="C0C0C0"/>
                  </a:outerShdw>
                </a:effectLst>
                <a:ea typeface="標楷體" pitchFamily="65" charset="-120"/>
              </a:rPr>
              <a:t>（德行）</a:t>
            </a:r>
            <a:endParaRPr lang="zh-TW" altLang="en-US" sz="2800" dirty="0">
              <a:solidFill>
                <a:srgbClr val="3333FF"/>
              </a:solidFill>
              <a:latin typeface="Times New Roman" pitchFamily="18" charset="0"/>
              <a:ea typeface="標楷體" pitchFamily="65" charset="-120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23528" y="1412778"/>
            <a:ext cx="849694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「須菩提！若有人以滿無量阿僧祇世界七寶，持用布施。若有善男子、善女人，發菩提心者，持於此經，乃至四句偈等，受持、讀誦，為人演說，其福勝彼。云何</a:t>
            </a:r>
            <a:r>
              <a:rPr lang="zh-TW" altLang="en-US" sz="3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為人演說？不取於相，如如不動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。何以故？</a:t>
            </a:r>
            <a:r>
              <a:rPr lang="zh-TW" altLang="en-US" sz="3000" b="1" dirty="0">
                <a:solidFill>
                  <a:srgbClr val="0000CC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一切有為法，如夢、幻、泡、影；如露，亦如電，應作如是觀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。」佛說是經已，長老須菩提，及諸比丘、比丘尼、優婆塞、優婆夷，一切世間天、人、阿修羅，聞佛所說，皆大歡喜，</a:t>
            </a:r>
            <a:r>
              <a:rPr lang="zh-TW" altLang="en-US" sz="3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信受奉行</a:t>
            </a:r>
            <a:r>
              <a:rPr lang="zh-TW" altLang="en-US" sz="3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</a:p>
        </p:txBody>
      </p:sp>
      <p:sp>
        <p:nvSpPr>
          <p:cNvPr id="3" name="矩形 2"/>
          <p:cNvSpPr/>
          <p:nvPr/>
        </p:nvSpPr>
        <p:spPr>
          <a:xfrm>
            <a:off x="2519194" y="404664"/>
            <a:ext cx="42883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TW" altLang="en-US" sz="3200" b="1" u="sng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應化非真分  第三十二</a:t>
            </a:r>
          </a:p>
        </p:txBody>
      </p:sp>
    </p:spTree>
    <p:extLst>
      <p:ext uri="{BB962C8B-B14F-4D97-AF65-F5344CB8AC3E}">
        <p14:creationId xmlns:p14="http://schemas.microsoft.com/office/powerpoint/2010/main" val="2963344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107950" y="130175"/>
            <a:ext cx="9144000" cy="6178550"/>
          </a:xfrm>
        </p:spPr>
        <p:txBody>
          <a:bodyPr/>
          <a:lstStyle/>
          <a:p>
            <a:pPr algn="l" eaLnBrk="1" hangingPunct="1"/>
            <a:r>
              <a:rPr lang="zh-TW" altLang="en-US" sz="3200">
                <a:latin typeface="Times New Roman" pitchFamily="18" charset="0"/>
                <a:ea typeface="標楷體" pitchFamily="65" charset="-120"/>
              </a:rPr>
              <a:t>金剛經的界分：</a:t>
            </a:r>
            <a:br>
              <a:rPr lang="zh-TW" altLang="en-US" sz="3200">
                <a:latin typeface="Times New Roman" pitchFamily="18" charset="0"/>
                <a:ea typeface="標楷體" pitchFamily="65" charset="-120"/>
              </a:rPr>
            </a:br>
            <a:br>
              <a:rPr lang="zh-TW" altLang="en-US" sz="1200">
                <a:latin typeface="Times New Roman" pitchFamily="18" charset="0"/>
                <a:ea typeface="標楷體" pitchFamily="65" charset="-120"/>
              </a:rPr>
            </a:b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金剛經原無界分。梁 昭明太子將其分為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32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分。</a:t>
            </a:r>
            <a:br>
              <a:rPr lang="zh-TW" altLang="en-US" sz="2800">
                <a:latin typeface="Times New Roman" pitchFamily="18" charset="0"/>
                <a:ea typeface="標楷體" pitchFamily="65" charset="-120"/>
              </a:rPr>
            </a:br>
            <a:br>
              <a:rPr lang="zh-TW" altLang="en-US" sz="1200">
                <a:latin typeface="Times New Roman" pitchFamily="18" charset="0"/>
                <a:ea typeface="標楷體" pitchFamily="65" charset="-120"/>
              </a:rPr>
            </a:b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(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一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) </a:t>
            </a:r>
            <a:r>
              <a:rPr lang="zh-TW" altLang="en-US" sz="2800" b="1" u="sng">
                <a:latin typeface="Times New Roman" pitchFamily="18" charset="0"/>
                <a:ea typeface="標楷體" pitchFamily="65" charset="-120"/>
              </a:rPr>
              <a:t>序分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：說法會因由，序分中又分</a:t>
            </a:r>
            <a:br>
              <a:rPr lang="zh-TW" altLang="en-US" sz="2800">
                <a:latin typeface="Times New Roman" pitchFamily="18" charset="0"/>
                <a:ea typeface="標楷體" pitchFamily="65" charset="-120"/>
              </a:rPr>
            </a:b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     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『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時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』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：一時</a:t>
            </a:r>
            <a:br>
              <a:rPr lang="zh-TW" altLang="en-US" sz="2800">
                <a:latin typeface="Times New Roman" pitchFamily="18" charset="0"/>
                <a:ea typeface="標楷體" pitchFamily="65" charset="-120"/>
              </a:rPr>
            </a:b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     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『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地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』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：</a:t>
            </a:r>
            <a:r>
              <a:rPr lang="zh-TW" altLang="en-US" sz="2800">
                <a:ea typeface="標楷體" pitchFamily="65" charset="-120"/>
              </a:rPr>
              <a:t>舍衛國祇樹給孤獨園</a:t>
            </a:r>
            <a:br>
              <a:rPr lang="zh-TW" altLang="en-US" sz="2800">
                <a:latin typeface="Times New Roman" pitchFamily="18" charset="0"/>
                <a:ea typeface="標楷體" pitchFamily="65" charset="-120"/>
              </a:rPr>
            </a:b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     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『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人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』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：</a:t>
            </a:r>
            <a:r>
              <a:rPr lang="en-US" altLang="en-US" sz="2800">
                <a:ea typeface="標楷體" pitchFamily="65" charset="-120"/>
              </a:rPr>
              <a:t>大比丘眾千二百五十人俱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 </a:t>
            </a:r>
            <a:br>
              <a:rPr lang="zh-TW" altLang="en-US" sz="2800">
                <a:latin typeface="Times New Roman" pitchFamily="18" charset="0"/>
                <a:ea typeface="標楷體" pitchFamily="65" charset="-120"/>
              </a:rPr>
            </a:b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     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『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事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』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：</a:t>
            </a:r>
            <a:r>
              <a:rPr lang="zh-TW" altLang="en-US" sz="2600">
                <a:ea typeface="標楷體" pitchFamily="65" charset="-120"/>
              </a:rPr>
              <a:t>世尊食時，著衣持鉢，入舍衛大城乞食。於 其</a:t>
            </a:r>
            <a:br>
              <a:rPr lang="en-US" altLang="zh-TW" sz="2600">
                <a:ea typeface="標楷體" pitchFamily="65" charset="-120"/>
              </a:rPr>
            </a:br>
            <a:r>
              <a:rPr lang="zh-TW" altLang="en-US" sz="2600">
                <a:ea typeface="標楷體" pitchFamily="65" charset="-120"/>
              </a:rPr>
              <a:t>                     城中，次第乞已，還至本處。飯食訖，收衣鉢，</a:t>
            </a:r>
            <a:br>
              <a:rPr lang="en-US" altLang="zh-TW" sz="2600">
                <a:ea typeface="標楷體" pitchFamily="65" charset="-120"/>
              </a:rPr>
            </a:br>
            <a:r>
              <a:rPr lang="zh-TW" altLang="en-US" sz="2600">
                <a:ea typeface="標楷體" pitchFamily="65" charset="-120"/>
              </a:rPr>
              <a:t>                     洗足已，敷座而坐。時，長老須菩提在大眾中</a:t>
            </a:r>
            <a:br>
              <a:rPr lang="en-US" altLang="zh-TW" sz="2600">
                <a:ea typeface="標楷體" pitchFamily="65" charset="-120"/>
              </a:rPr>
            </a:br>
            <a:r>
              <a:rPr lang="zh-TW" altLang="en-US" sz="2600">
                <a:ea typeface="標楷體" pitchFamily="65" charset="-120"/>
              </a:rPr>
              <a:t>                     即從座起，偏袒右肩，右膝著地，合掌恭敬而</a:t>
            </a:r>
            <a:br>
              <a:rPr lang="en-US" altLang="zh-TW" sz="2600">
                <a:ea typeface="標楷體" pitchFamily="65" charset="-120"/>
              </a:rPr>
            </a:br>
            <a:r>
              <a:rPr lang="zh-TW" altLang="en-US" sz="2600">
                <a:ea typeface="標楷體" pitchFamily="65" charset="-120"/>
              </a:rPr>
              <a:t>                     白佛言</a:t>
            </a:r>
            <a:br>
              <a:rPr lang="zh-TW" altLang="en-US" sz="2800">
                <a:latin typeface="Times New Roman" pitchFamily="18" charset="0"/>
                <a:ea typeface="標楷體" pitchFamily="65" charset="-120"/>
              </a:rPr>
            </a:b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(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二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) </a:t>
            </a:r>
            <a:r>
              <a:rPr lang="zh-TW" altLang="en-US" sz="2800" b="1" u="sng">
                <a:latin typeface="Times New Roman" pitchFamily="18" charset="0"/>
                <a:ea typeface="標楷體" pitchFamily="65" charset="-120"/>
              </a:rPr>
              <a:t>正宗分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：說本經的義理。</a:t>
            </a:r>
            <a:br>
              <a:rPr lang="zh-TW" altLang="en-US" sz="2800">
                <a:latin typeface="Times New Roman" pitchFamily="18" charset="0"/>
                <a:ea typeface="標楷體" pitchFamily="65" charset="-120"/>
              </a:rPr>
            </a:br>
            <a:br>
              <a:rPr lang="zh-TW" altLang="en-US" sz="1000">
                <a:latin typeface="Times New Roman" pitchFamily="18" charset="0"/>
                <a:ea typeface="標楷體" pitchFamily="65" charset="-120"/>
              </a:rPr>
            </a:b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(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三</a:t>
            </a:r>
            <a:r>
              <a:rPr lang="en-US" altLang="zh-TW" sz="2800">
                <a:latin typeface="Times New Roman" pitchFamily="18" charset="0"/>
                <a:ea typeface="標楷體" pitchFamily="65" charset="-120"/>
              </a:rPr>
              <a:t>) </a:t>
            </a:r>
            <a:r>
              <a:rPr lang="zh-TW" altLang="en-US" sz="2800" b="1" u="sng">
                <a:latin typeface="Times New Roman" pitchFamily="18" charset="0"/>
                <a:ea typeface="標楷體" pitchFamily="65" charset="-120"/>
              </a:rPr>
              <a:t>流通分</a:t>
            </a:r>
            <a:r>
              <a:rPr lang="zh-TW" altLang="en-US" sz="2800">
                <a:latin typeface="Times New Roman" pitchFamily="18" charset="0"/>
                <a:ea typeface="標楷體" pitchFamily="65" charset="-120"/>
              </a:rPr>
              <a:t>：說本經功德，以能流通後世。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預設簡報設計">
  <a:themeElements>
    <a:clrScheme name="預設簡報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預設簡報設計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預設簡報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_預設簡報設計">
  <a:themeElements>
    <a:clrScheme name="預設簡報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預設簡報設計">
      <a:majorFont>
        <a:latin typeface="Arial"/>
        <a:ea typeface="新細明體"/>
        <a:cs typeface=""/>
      </a:majorFont>
      <a:minorFont>
        <a:latin typeface="Arial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預設簡報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預設簡報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預設簡報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5431</TotalTime>
  <Words>9720</Words>
  <Application>Microsoft Office PowerPoint</Application>
  <PresentationFormat>On-screen Show (4:3)</PresentationFormat>
  <Paragraphs>532</Paragraphs>
  <Slides>80</Slides>
  <Notes>18</Notes>
  <HiddenSlides>20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80</vt:i4>
      </vt:variant>
    </vt:vector>
  </HeadingPairs>
  <TitlesOfParts>
    <vt:vector size="90" baseType="lpstr">
      <vt:lpstr>KaiTi</vt:lpstr>
      <vt:lpstr>微軟正黑體</vt:lpstr>
      <vt:lpstr>新細明體</vt:lpstr>
      <vt:lpstr>標楷體</vt:lpstr>
      <vt:lpstr>Arial</vt:lpstr>
      <vt:lpstr>Calibri</vt:lpstr>
      <vt:lpstr>Times New Roman</vt:lpstr>
      <vt:lpstr>Wingdings</vt:lpstr>
      <vt:lpstr>預設簡報設計</vt:lpstr>
      <vt:lpstr>2_預設簡報設計</vt:lpstr>
      <vt:lpstr>PowerPoint Presentation</vt:lpstr>
      <vt:lpstr>PowerPoint Presentation</vt:lpstr>
      <vt:lpstr>佛陀說法教育進程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金剛經的界分：  金剛經原無界分。梁 昭明太子將其分為32分。  (一) 序分：說法會因由，序分中又分      『時』：一時      『地』：舍衛國祇樹給孤獨園      『人』：大比丘眾千二百五十人俱       『事』：世尊食時，著衣持鉢，入舍衛大城乞食。於 其                      城中，次第乞已，還至本處。飯食訖，收衣鉢，                      洗足已，敷座而坐。時，長老須菩提在大眾中                      即從座起，偏袒右肩，右膝著地，合掌恭敬而                      白佛言 (二) 正宗分：說本經的義理。  (三) 流通分：說本經功德，以能流通後世。 </vt:lpstr>
      <vt:lpstr>佛陀十大弟子中的阿難，常隨侍釋迦牟尼佛，在佛陀臨終請益：「金剛經起頭，應用甚麼文字？」  佛答曰：「如是我聞」。這句話原是一個正信序，證明經文內容為佛所說，為起末世眾生信念，後來各部佛經都以此起頭。 </vt:lpstr>
      <vt:lpstr>PowerPoint Presentation</vt:lpstr>
      <vt:lpstr>PowerPoint Presentation</vt:lpstr>
      <vt:lpstr>時，長老須菩提，在大眾中，即從座起，偏袒右肩，右膝著地，合掌恭敬而白佛言：「希有世尊，如來善護念諸菩薩，善付囑諸菩薩，世尊，善男子、善女人發阿耨多羅三藐三菩提心，云何應住？云何降伏其心？」佛言：「善哉！善哉！須菩提，如汝所說，如來善護念諸菩薩，善付囑諸菩薩。汝今諦聽，當為汝說。善男子、善女人，發阿耨多羅三藐三菩提心，應如是住，如是降服其心。」「唯然！世尊，願樂欲聞。」</vt:lpstr>
      <vt:lpstr>大乘正宗分 第三</vt:lpstr>
      <vt:lpstr>妙行無住分 第四</vt:lpstr>
      <vt:lpstr>如理實見分 第五 </vt:lpstr>
      <vt:lpstr>正信希有分 第六</vt:lpstr>
      <vt:lpstr>正信希有分 第六</vt:lpstr>
      <vt:lpstr>無得無說分 第七</vt:lpstr>
      <vt:lpstr>PowerPoint Presentation</vt:lpstr>
      <vt:lpstr>依法出生分 第八</vt:lpstr>
      <vt:lpstr>依法出生分 第八</vt:lpstr>
      <vt:lpstr>PowerPoint Presentation</vt:lpstr>
      <vt:lpstr>福德與功德的比較</vt:lpstr>
      <vt:lpstr>一相無相分 第九 </vt:lpstr>
      <vt:lpstr>聲聞乘的四種果位</vt:lpstr>
      <vt:lpstr>一相無相分 第九 </vt:lpstr>
      <vt:lpstr>一相無相分 第九 </vt:lpstr>
      <vt:lpstr>莊嚴淨土分 第十 </vt:lpstr>
      <vt:lpstr>莊嚴淨土分 第十 </vt:lpstr>
      <vt:lpstr>莊嚴淨土分 第十 </vt:lpstr>
      <vt:lpstr>無為福勝分 第十一</vt:lpstr>
      <vt:lpstr>無為福勝分 第十一</vt:lpstr>
      <vt:lpstr>尊重正教分 第十二</vt:lpstr>
      <vt:lpstr>尊重正教分 第十二</vt:lpstr>
      <vt:lpstr>世（遷流）界（方位）：三界六道 有過去，現在，未來等三世遷流變動的方位空間</vt:lpstr>
      <vt:lpstr>如法受持分 第十三</vt:lpstr>
      <vt:lpstr>A 非A 是名A （有 空 非空非有） </vt:lpstr>
      <vt:lpstr>如法受持分 第十三</vt:lpstr>
      <vt:lpstr>如法受持分 第十三</vt:lpstr>
      <vt:lpstr>如法受持分 第十三</vt:lpstr>
      <vt:lpstr>第一分至十三分的四個重點</vt:lpstr>
      <vt:lpstr>離相寂滅分 第十四</vt:lpstr>
      <vt:lpstr>離相寂滅分 第十四</vt:lpstr>
      <vt:lpstr>離相寂滅分 第十四</vt:lpstr>
      <vt:lpstr>離相寂滅分 第十四</vt:lpstr>
      <vt:lpstr>離相寂滅分 第十四</vt:lpstr>
      <vt:lpstr>離相寂滅分 第十四</vt:lpstr>
      <vt:lpstr>離相寂滅分 第十四</vt:lpstr>
      <vt:lpstr>持經功德分 第十五</vt:lpstr>
      <vt:lpstr>持經功德分 第十五</vt:lpstr>
      <vt:lpstr>能淨業障分 第十六</vt:lpstr>
      <vt:lpstr>能淨業障分 第十六</vt:lpstr>
      <vt:lpstr>究竟無我分 第十七</vt:lpstr>
      <vt:lpstr>究竟無我分 第十七</vt:lpstr>
      <vt:lpstr>究竟無我分 第十七</vt:lpstr>
      <vt:lpstr>究竟無我分 第十七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chee-koon.lee@10xgenomics.com</dc:creator>
  <cp:lastModifiedBy>Andreas Chen</cp:lastModifiedBy>
  <cp:revision>40</cp:revision>
  <dcterms:created xsi:type="dcterms:W3CDTF">2020-12-02T14:48:24Z</dcterms:created>
  <dcterms:modified xsi:type="dcterms:W3CDTF">2022-01-15T12:28:52Z</dcterms:modified>
</cp:coreProperties>
</file>

<file path=docProps/thumbnail.jpeg>
</file>